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367" r:id="rId3"/>
    <p:sldId id="366" r:id="rId4"/>
    <p:sldId id="274" r:id="rId5"/>
    <p:sldId id="257" r:id="rId6"/>
    <p:sldId id="344" r:id="rId7"/>
    <p:sldId id="345" r:id="rId8"/>
    <p:sldId id="258" r:id="rId9"/>
    <p:sldId id="348" r:id="rId10"/>
    <p:sldId id="347" r:id="rId11"/>
    <p:sldId id="349" r:id="rId12"/>
    <p:sldId id="337" r:id="rId13"/>
    <p:sldId id="338" r:id="rId14"/>
    <p:sldId id="333" r:id="rId15"/>
    <p:sldId id="346" r:id="rId16"/>
    <p:sldId id="262" r:id="rId17"/>
    <p:sldId id="350" r:id="rId18"/>
    <p:sldId id="342" r:id="rId19"/>
    <p:sldId id="351" r:id="rId20"/>
    <p:sldId id="352" r:id="rId21"/>
    <p:sldId id="353" r:id="rId22"/>
    <p:sldId id="362" r:id="rId23"/>
    <p:sldId id="267" r:id="rId24"/>
    <p:sldId id="356" r:id="rId25"/>
    <p:sldId id="361" r:id="rId26"/>
    <p:sldId id="357" r:id="rId27"/>
    <p:sldId id="359" r:id="rId28"/>
    <p:sldId id="268" r:id="rId29"/>
    <p:sldId id="360" r:id="rId30"/>
    <p:sldId id="364" r:id="rId31"/>
    <p:sldId id="365" r:id="rId32"/>
    <p:sldId id="282" r:id="rId33"/>
    <p:sldId id="279" r:id="rId34"/>
    <p:sldId id="286" r:id="rId35"/>
    <p:sldId id="363" r:id="rId36"/>
    <p:sldId id="285" r:id="rId37"/>
    <p:sldId id="278" r:id="rId38"/>
    <p:sldId id="281" r:id="rId39"/>
    <p:sldId id="28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8F8AD-A113-4799-8C39-918355D626E3}" v="34" dt="2024-09-15T13:18:38.156"/>
    <p1510:client id="{3F3A1B94-5327-4EB3-955A-B7F794355AAD}" v="364" dt="2024-09-15T13:33:45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B095A-019E-4419-AAB8-B34264B045FB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5631E-0A18-403E-9EEC-93B4ABA58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5631E-0A18-403E-9EEC-93B4ABA586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5631E-0A18-403E-9EEC-93B4ABA586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1021-CA82-BB02-31C0-5CD5E5B9E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50A98-E983-7252-5055-33FB64AB2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B9FA-1AEE-97D8-52F3-8E797313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AE3A-C10C-4690-B69A-49C00EBB9876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A917-CF54-62DC-6655-2FE5C4F1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581A-2B6C-05D6-53EC-92AED21D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8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4564-E40A-3778-C509-0751D82E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E8B30-A33C-C8FD-F4A4-BDE695C6B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D2A63-744A-0B51-2D2D-2D1FC441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65E8-FC44-462A-991C-1CCBC821EA4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4226A-583F-C2C2-CD38-49DEEA47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6CB2-75E6-42C4-35BC-AECD7671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7D81F-E045-05BB-5CC2-8F9A4D5AB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8C9F3-94FD-D350-26CA-7761DBF00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F3E7E-3041-86D6-4D68-CF3F862D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DD26-69C2-4EB7-860E-0D2D9BB72CB5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58A4A-61BF-07D2-981E-AAED9732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7D9F8-809D-6135-742A-94410011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2C1D19-D391-456D-8997-B80CFBAFF957}" type="datetime1">
              <a:rPr lang="en-US" smtClean="0"/>
              <a:t>9/16/2024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31B2CC-46D6-41EE-AB20-C8DC7BA214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8" y="1453896"/>
            <a:ext cx="532790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A7CCC8-FE73-4ABC-8D86-F3BFA8F6A108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06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C592-E951-A1A7-382A-C3003DA7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42E7-77B7-04FF-8CBC-F3DEC5CC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B58AF-8C1C-3FA8-3EF2-963BDB18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0453-E9BD-4770-B0BB-99199790C86C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E034-0DA6-F544-6FC9-88A8B495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D4FF9-51E0-560C-F0DE-22D5E143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AE02-9DB8-E6B7-A021-4F56D155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1FA1-91A7-2B50-EE77-54C048CF4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900B8-6EE9-320A-85FF-798283C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25F1-BE26-4882-8D57-9DBC7C3BD14C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9386A-4A14-1505-074E-B4942F5C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A9E4-0764-0D4C-C8C1-52A4BE39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3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40E0-8882-FBF9-33CB-32EA4221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48887-2730-1E90-533D-9C0622FCF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4D608-4B46-2466-62BD-DDAF3812B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ADE9A-1BC8-B3FD-3078-4E146B90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2A1C-2828-4EA9-945A-7F7DB9340610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2613B-CBA3-1117-2285-3E27C4D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58755-4DA3-8F19-F7D8-DB876D5F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46A1-C175-5988-AFAE-2AD6BC2B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568CF-FCB4-C318-8FC9-95DC4B73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04BCF-A844-E2E4-02A3-FDD71F33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3FC95-B5D9-618D-9C3A-200905C85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C080B-5E77-EDE7-5CEF-9C2F056A7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C5B70-E091-B514-EF60-1BF1FFBE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4C65-03BB-45D6-A0D0-1F9837AE1AF8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64507-DD68-2E13-F001-3D158472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E9827-1A19-AAE8-4A0E-032B35A6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60D2-55E6-721C-282A-A3D84AF5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53F63-5B56-7AAF-5233-ECF086FE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CC61-C707-47C8-9AAF-8B78C125DFBB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7A8F7-FA2C-59F6-B6DE-ECE1BA1A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2BBF1-F18B-5793-79D6-45E3B363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3954A-B8AB-E019-E8B7-5EF056D3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69184-0B4A-4F3C-A455-56E2D58DA036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F1A91-8F33-608F-5344-B48CBB01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B994F-8E93-4F3F-0BA8-426FA12E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8383-B3F4-B5D7-8C6D-C522E3C9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4419-BE39-AAB4-2BB9-2F9D3D955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DE9D9-2DE7-E828-CF3B-F05F58BBF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B7590-44CD-D2CF-28AE-38638E54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1B8F-1284-4975-BFD3-2BA0899608BA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C881-D7A9-301F-CC5C-68225431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7DB0-69C0-6094-C369-BC0F1E0C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8A3E-1E2E-DA42-7F67-EF16FAD9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55BD8-AC03-F4A3-3DB8-9D2AB8DDB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AABEE-C9CF-2A75-ECBF-9007FA370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9428D-C05B-7944-67FB-45FFE29E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72F9-7526-4E8D-8BF0-18560BADE402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EACE9-86D0-5CF9-E186-78B512E6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7C0DF-B7F2-E220-EFFA-98112B56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6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EDFAF-B6C4-2F69-AEB3-63CE70E7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ECE23-88E2-1C7D-4838-0A7672992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63D58-381C-977C-94DE-46308E930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11B79-F3E4-470B-81E9-DA4399D101F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DFBE7-8282-CA20-2E98-68DE26713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4DF1-07AD-345E-23BE-F6DF062B3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0AFB4-C1BD-4CAA-B245-DCB18EF1C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mk-minchul/AdaFa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fdbtrs/ElasticF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haibo-qiu/SynFace" TargetMode="External"/><Relationship Id="rId3" Type="http://schemas.openxmlformats.org/officeDocument/2006/relationships/hyperlink" Target="http://mmlab.ie.cuhk.edu.hk/projects/CelebA.html" TargetMode="External"/><Relationship Id="rId7" Type="http://schemas.openxmlformats.org/officeDocument/2006/relationships/hyperlink" Target="https://github.com/microsoft/digiface1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visionjo/facerec-bias-bfw" TargetMode="External"/><Relationship Id="rId5" Type="http://schemas.openxmlformats.org/officeDocument/2006/relationships/hyperlink" Target="http://www.whdeng.cn/cplfw/?reload=true" TargetMode="External"/><Relationship Id="rId4" Type="http://schemas.openxmlformats.org/officeDocument/2006/relationships/hyperlink" Target="http://www.whdeng.cn/CALFW/?reload=true" TargetMode="External"/><Relationship Id="rId9" Type="http://schemas.openxmlformats.org/officeDocument/2006/relationships/hyperlink" Target="https://github.com/meilfang/SynthASpoo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pytorch.org/docs/stable/generated/torch.nn.CosineSimilarit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map-learn.readthedocs.io/en/latest/parameter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hkpb8ry" TargetMode="External"/><Relationship Id="rId7" Type="http://schemas.openxmlformats.org/officeDocument/2006/relationships/hyperlink" Target="https://tinyurl.com/2rnjwfpp" TargetMode="External"/><Relationship Id="rId2" Type="http://schemas.openxmlformats.org/officeDocument/2006/relationships/hyperlink" Target="https://tinyurl.com/3s5b82y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y8zbp5u9" TargetMode="External"/><Relationship Id="rId5" Type="http://schemas.openxmlformats.org/officeDocument/2006/relationships/hyperlink" Target="https://tinyurl.com/3sbhrcym" TargetMode="External"/><Relationship Id="rId4" Type="http://schemas.openxmlformats.org/officeDocument/2006/relationships/hyperlink" Target="https://tinyurl.com/5n7ewek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SIbabnikz/FaceQA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ol2022/impu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k-minchul/AdaFace" TargetMode="External"/><Relationship Id="rId2" Type="http://schemas.openxmlformats.org/officeDocument/2006/relationships/hyperlink" Target="https://github.com/otroshi/edgef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torch.org/vision/main/models/vgg.html" TargetMode="External"/><Relationship Id="rId5" Type="http://schemas.openxmlformats.org/officeDocument/2006/relationships/hyperlink" Target="https://github.com/fdbtrs/ElasticFace" TargetMode="External"/><Relationship Id="rId4" Type="http://schemas.openxmlformats.org/officeDocument/2006/relationships/hyperlink" Target="https://pytorch.org/vision/main/models/resne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otroshi/edgefa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A659-079E-5C49-9CA2-70F19C5A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523" y="966700"/>
            <a:ext cx="9794736" cy="1643787"/>
          </a:xfrm>
        </p:spPr>
        <p:txBody>
          <a:bodyPr>
            <a:normAutofit fontScale="90000"/>
          </a:bodyPr>
          <a:lstStyle/>
          <a:p>
            <a:r>
              <a:rPr lang="en-US"/>
              <a:t>Face Recognition Progression: Synthetic Images to Vulnerabilities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096F7-FF0B-0B63-635F-0D6FEE7FF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21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Dr. Akshay Agarwal</a:t>
            </a:r>
            <a:r>
              <a:rPr lang="en-US" baseline="30000"/>
              <a:t>1</a:t>
            </a:r>
            <a:r>
              <a:rPr lang="en-US"/>
              <a:t>, Chaitanya Roygaga</a:t>
            </a:r>
            <a:r>
              <a:rPr lang="en-US" baseline="30000"/>
              <a:t>2</a:t>
            </a:r>
            <a:endParaRPr lang="en-US"/>
          </a:p>
          <a:p>
            <a:r>
              <a:rPr lang="en-US" sz="1800" baseline="30000"/>
              <a:t>1</a:t>
            </a:r>
            <a:r>
              <a:rPr lang="en-US" sz="1800"/>
              <a:t>IISER Bhopal, India </a:t>
            </a:r>
            <a:r>
              <a:rPr lang="en-US" sz="1800" baseline="30000"/>
              <a:t>2</a:t>
            </a:r>
            <a:r>
              <a:rPr lang="en-US" sz="1800"/>
              <a:t>Lehigh University, USA</a:t>
            </a:r>
          </a:p>
          <a:p>
            <a:endParaRPr lang="en-US" sz="1800"/>
          </a:p>
          <a:p>
            <a:r>
              <a:rPr lang="en-US" sz="1800"/>
              <a:t>GitHub: </a:t>
            </a:r>
          </a:p>
        </p:txBody>
      </p:sp>
      <p:pic>
        <p:nvPicPr>
          <p:cNvPr id="4" name="Picture 3" descr="A brown letters on a black background&#10;&#10;Description automatically generated">
            <a:extLst>
              <a:ext uri="{FF2B5EF4-FFF2-40B4-BE49-F238E27FC236}">
                <a16:creationId xmlns:a16="http://schemas.microsoft.com/office/drawing/2014/main" id="{ECC3A949-BBA6-184B-C085-E5F9D1B38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675" y="5747414"/>
            <a:ext cx="3394364" cy="736758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0FDC971-0A7B-8C1C-B321-9A60A720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57" r="64591" b="-512"/>
          <a:stretch/>
        </p:blipFill>
        <p:spPr>
          <a:xfrm>
            <a:off x="250370" y="5244435"/>
            <a:ext cx="1981203" cy="1618896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FC24FB-9824-B7D8-A344-D277D704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288" t="-2515" r="-43" b="-512"/>
          <a:stretch/>
        </p:blipFill>
        <p:spPr>
          <a:xfrm>
            <a:off x="2166256" y="5132130"/>
            <a:ext cx="1776753" cy="1709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AE782-33E8-71FE-103D-ECE405B23D46}"/>
              </a:ext>
            </a:extLst>
          </p:cNvPr>
          <p:cNvSpPr txBox="1"/>
          <p:nvPr/>
        </p:nvSpPr>
        <p:spPr>
          <a:xfrm>
            <a:off x="255373" y="4889157"/>
            <a:ext cx="21253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Dr. Akshay Agarwal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93750-8858-8C77-6729-C93B248C9DCA}"/>
              </a:ext>
            </a:extLst>
          </p:cNvPr>
          <p:cNvSpPr txBox="1"/>
          <p:nvPr/>
        </p:nvSpPr>
        <p:spPr>
          <a:xfrm>
            <a:off x="8966886" y="5259859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/>
              <a:t>Chaitanya Roygaga</a:t>
            </a:r>
            <a:endParaRPr lang="en-US"/>
          </a:p>
        </p:txBody>
      </p:sp>
      <p:pic>
        <p:nvPicPr>
          <p:cNvPr id="11" name="Picture 10" descr="A logo with text and symbols&#10;&#10;Description automatically generated">
            <a:extLst>
              <a:ext uri="{FF2B5EF4-FFF2-40B4-BE49-F238E27FC236}">
                <a16:creationId xmlns:a16="http://schemas.microsoft.com/office/drawing/2014/main" id="{28D20B27-B9AE-6D6D-64B3-D33B150E1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151" y="5139638"/>
            <a:ext cx="1665588" cy="1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3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4754-B9BC-B3F0-5A19-9D150D7E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SOTA Face Recognition Solutions</a:t>
            </a:r>
            <a:br>
              <a:rPr lang="en-US"/>
            </a:br>
            <a:r>
              <a:rPr lang="en-US" b="1"/>
              <a:t>AdaFace</a:t>
            </a:r>
            <a:r>
              <a:rPr lang="en-US"/>
              <a:t> </a:t>
            </a:r>
            <a:r>
              <a:rPr lang="en-US" baseline="30000"/>
              <a:t>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1D6F-5FD9-6832-0FAF-5BDC3FC1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</a:t>
            </a:r>
            <a:r>
              <a:rPr lang="en-US" u="sng"/>
              <a:t>SOTA in training loss</a:t>
            </a:r>
            <a:r>
              <a:rPr lang="en-US"/>
              <a:t> for </a:t>
            </a:r>
            <a:r>
              <a:rPr lang="en-US" u="sng"/>
              <a:t>low quality face recognition</a:t>
            </a:r>
            <a:r>
              <a:rPr lang="en-US"/>
              <a:t>.</a:t>
            </a:r>
          </a:p>
          <a:p>
            <a:pPr lvl="1"/>
            <a:r>
              <a:rPr lang="en-US"/>
              <a:t>Add weight corresponding to image quality – </a:t>
            </a:r>
            <a:r>
              <a:rPr lang="en-US" b="1"/>
              <a:t>for images of low quality, emphasis on their misclassification is reduced</a:t>
            </a:r>
            <a:r>
              <a:rPr lang="en-US"/>
              <a:t>.</a:t>
            </a:r>
          </a:p>
          <a:p>
            <a:pPr lvl="2"/>
            <a:r>
              <a:rPr lang="en-US"/>
              <a:t>Learn facial features from high quality samples.</a:t>
            </a:r>
          </a:p>
          <a:p>
            <a:pPr lvl="2"/>
            <a:r>
              <a:rPr lang="en-US"/>
              <a:t>Avoid learning vague background features from low quality faces to reduce loss.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A824-5566-B029-27EA-B20082916931}"/>
              </a:ext>
            </a:extLst>
          </p:cNvPr>
          <p:cNvSpPr txBox="1"/>
          <p:nvPr/>
        </p:nvSpPr>
        <p:spPr>
          <a:xfrm>
            <a:off x="0" y="6456996"/>
            <a:ext cx="10789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</a:t>
            </a:r>
            <a:r>
              <a:rPr lang="en-US" sz="1000"/>
              <a:t>M. Kim, A. K. Jain, and X. Liu. </a:t>
            </a:r>
            <a:r>
              <a:rPr lang="en-US" sz="1000" err="1"/>
              <a:t>Adaface</a:t>
            </a:r>
            <a:r>
              <a:rPr lang="en-US" sz="1000"/>
              <a:t>: Quality adaptive margin for face recognition. In Proceedings of the IEEE/CVF conference on computer vision and pattern recognition, pages 18750–18759, 2022. </a:t>
            </a:r>
            <a:r>
              <a:rPr lang="en-US" sz="1000">
                <a:ea typeface="+mn-lt"/>
                <a:cs typeface="+mn-lt"/>
                <a:hlinkClick r:id="rId2"/>
              </a:rPr>
              <a:t>https://github.com/mk-minchul/AdaFace</a:t>
            </a:r>
            <a:r>
              <a:rPr lang="en-US" sz="1000">
                <a:ea typeface="+mn-lt"/>
                <a:cs typeface="+mn-lt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130987-5E42-377B-3C4A-1B9F4BF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3" descr="A diagram of a machine&#10;&#10;Description automatically generated">
            <a:extLst>
              <a:ext uri="{FF2B5EF4-FFF2-40B4-BE49-F238E27FC236}">
                <a16:creationId xmlns:a16="http://schemas.microsoft.com/office/drawing/2014/main" id="{CA53F0D3-FB68-AB96-7AC8-F7DACDD8F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19" y="4001294"/>
            <a:ext cx="10595281" cy="20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4754-B9BC-B3F0-5A19-9D150D7E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SOTA Face Recognition Solutions</a:t>
            </a:r>
            <a:br>
              <a:rPr lang="en-US"/>
            </a:br>
            <a:r>
              <a:rPr lang="en-US" b="1"/>
              <a:t>ElasticFace</a:t>
            </a:r>
            <a:r>
              <a:rPr lang="en-US"/>
              <a:t> </a:t>
            </a:r>
            <a:r>
              <a:rPr lang="en-US" baseline="30000"/>
              <a:t>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1D6F-5FD9-6832-0FAF-5BDC3FC1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</a:t>
            </a:r>
            <a:r>
              <a:rPr lang="en-US" u="sng"/>
              <a:t>SOTA in training loss</a:t>
            </a:r>
            <a:r>
              <a:rPr lang="en-US"/>
              <a:t> for </a:t>
            </a:r>
            <a:r>
              <a:rPr lang="en-US" u="sng"/>
              <a:t>general face recognition</a:t>
            </a:r>
            <a:r>
              <a:rPr lang="en-US"/>
              <a:t>.</a:t>
            </a:r>
          </a:p>
          <a:p>
            <a:pPr lvl="1"/>
            <a:r>
              <a:rPr lang="en-US"/>
              <a:t>Use </a:t>
            </a:r>
            <a:r>
              <a:rPr lang="en-US" b="1"/>
              <a:t>flexible margins during each training iteration</a:t>
            </a:r>
            <a:r>
              <a:rPr lang="en-US"/>
              <a:t> for margin-based losses (CosFace and ArcFace).</a:t>
            </a:r>
          </a:p>
          <a:p>
            <a:pPr lvl="2"/>
            <a:r>
              <a:rPr lang="en-US"/>
              <a:t>Margins derived from normal distribution.</a:t>
            </a:r>
          </a:p>
          <a:p>
            <a:pPr lvl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A824-5566-B029-27EA-B20082916931}"/>
              </a:ext>
            </a:extLst>
          </p:cNvPr>
          <p:cNvSpPr txBox="1"/>
          <p:nvPr/>
        </p:nvSpPr>
        <p:spPr>
          <a:xfrm>
            <a:off x="0" y="6457890"/>
            <a:ext cx="10789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</a:t>
            </a:r>
            <a:r>
              <a:rPr lang="en-US" sz="1000">
                <a:ea typeface="+mn-lt"/>
                <a:cs typeface="+mn-lt"/>
              </a:rPr>
              <a:t>F. Boutros, N. </a:t>
            </a:r>
            <a:r>
              <a:rPr lang="en-US" sz="1000" err="1">
                <a:ea typeface="+mn-lt"/>
                <a:cs typeface="+mn-lt"/>
              </a:rPr>
              <a:t>Damer</a:t>
            </a:r>
            <a:r>
              <a:rPr lang="en-US" sz="1000">
                <a:ea typeface="+mn-lt"/>
                <a:cs typeface="+mn-lt"/>
              </a:rPr>
              <a:t>, F. </a:t>
            </a:r>
            <a:r>
              <a:rPr lang="en-US" sz="1000" err="1">
                <a:ea typeface="+mn-lt"/>
                <a:cs typeface="+mn-lt"/>
              </a:rPr>
              <a:t>Kirchbuchner</a:t>
            </a:r>
            <a:r>
              <a:rPr lang="en-US" sz="1000">
                <a:ea typeface="+mn-lt"/>
                <a:cs typeface="+mn-lt"/>
              </a:rPr>
              <a:t>, and A. </a:t>
            </a:r>
            <a:r>
              <a:rPr lang="en-US" sz="1000" err="1">
                <a:ea typeface="+mn-lt"/>
                <a:cs typeface="+mn-lt"/>
              </a:rPr>
              <a:t>Kuijper</a:t>
            </a:r>
            <a:r>
              <a:rPr lang="en-US" sz="1000">
                <a:ea typeface="+mn-lt"/>
                <a:cs typeface="+mn-lt"/>
              </a:rPr>
              <a:t>. </a:t>
            </a:r>
            <a:r>
              <a:rPr lang="en-US" sz="1000" err="1">
                <a:ea typeface="+mn-lt"/>
                <a:cs typeface="+mn-lt"/>
              </a:rPr>
              <a:t>Elasticface</a:t>
            </a:r>
            <a:r>
              <a:rPr lang="en-US" sz="1000">
                <a:ea typeface="+mn-lt"/>
                <a:cs typeface="+mn-lt"/>
              </a:rPr>
              <a:t>: Elastic margin loss for deep face recognition. In Proceedings of the IEEE/CVF conference on computer vision and pattern recognition, pages 1578–1587, 2022. </a:t>
            </a:r>
            <a:r>
              <a:rPr lang="en-US" sz="1000">
                <a:ea typeface="+mn-lt"/>
                <a:cs typeface="+mn-lt"/>
                <a:hlinkClick r:id="rId2"/>
              </a:rPr>
              <a:t>https://github.com/fdbtrs/ElasticFace</a:t>
            </a:r>
            <a:r>
              <a:rPr lang="en-US" sz="1000">
                <a:ea typeface="+mn-lt"/>
                <a:cs typeface="+mn-lt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130987-5E42-377B-3C4A-1B9F4BF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11</a:t>
            </a:fld>
            <a:endParaRPr lang="en-US"/>
          </a:p>
        </p:txBody>
      </p:sp>
      <p:pic>
        <p:nvPicPr>
          <p:cNvPr id="4" name="Content Placeholder 3" descr="A diagram of a machine&#10;&#10;Description automatically generated">
            <a:extLst>
              <a:ext uri="{FF2B5EF4-FFF2-40B4-BE49-F238E27FC236}">
                <a16:creationId xmlns:a16="http://schemas.microsoft.com/office/drawing/2014/main" id="{18A5EF63-79F7-BC2E-2800-5976CEA87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383" b="15041"/>
          <a:stretch/>
        </p:blipFill>
        <p:spPr>
          <a:xfrm>
            <a:off x="1192034" y="3805789"/>
            <a:ext cx="4202926" cy="1734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AB173-9BBE-F6C0-5A12-FA590434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31" y="3360965"/>
            <a:ext cx="5242538" cy="26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8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E601-A2B5-8206-5404-C4A3F826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Features visualization</a:t>
            </a:r>
            <a:endParaRPr lang="en-US"/>
          </a:p>
        </p:txBody>
      </p:sp>
      <p:pic>
        <p:nvPicPr>
          <p:cNvPr id="5" name="Content Placeholder 4" descr="A collage of a child&amp;#39;s face&#10;&#10;Description automatically generated">
            <a:extLst>
              <a:ext uri="{FF2B5EF4-FFF2-40B4-BE49-F238E27FC236}">
                <a16:creationId xmlns:a16="http://schemas.microsoft.com/office/drawing/2014/main" id="{083FB3E3-6CE3-6D3C-F546-EEC06541E5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3643" y="1584899"/>
            <a:ext cx="4440621" cy="1184392"/>
          </a:xfrm>
        </p:spPr>
      </p:pic>
      <p:pic>
        <p:nvPicPr>
          <p:cNvPr id="6" name="Picture 5" descr="A collage of a child&amp;#39;s face&#10;&#10;Description automatically generated">
            <a:extLst>
              <a:ext uri="{FF2B5EF4-FFF2-40B4-BE49-F238E27FC236}">
                <a16:creationId xmlns:a16="http://schemas.microsoft.com/office/drawing/2014/main" id="{E5AAD730-603C-A234-C6F0-6B095942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9" y="2971687"/>
            <a:ext cx="4440621" cy="1175634"/>
          </a:xfrm>
          <a:prstGeom prst="rect">
            <a:avLst/>
          </a:prstGeom>
        </p:spPr>
      </p:pic>
      <p:pic>
        <p:nvPicPr>
          <p:cNvPr id="8" name="Picture 7" descr="A collage of a person&amp;#39;s face&#10;&#10;Description automatically generated">
            <a:extLst>
              <a:ext uri="{FF2B5EF4-FFF2-40B4-BE49-F238E27FC236}">
                <a16:creationId xmlns:a16="http://schemas.microsoft.com/office/drawing/2014/main" id="{6D91F0CE-1A60-12B8-14BD-6B7C291C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74" y="4235765"/>
            <a:ext cx="4440621" cy="2313180"/>
          </a:xfrm>
          <a:prstGeom prst="rect">
            <a:avLst/>
          </a:prstGeom>
        </p:spPr>
      </p:pic>
      <p:pic>
        <p:nvPicPr>
          <p:cNvPr id="10" name="Picture 9" descr="A collage of a child&amp;#39;s face&#10;&#10;Description automatically generated">
            <a:extLst>
              <a:ext uri="{FF2B5EF4-FFF2-40B4-BE49-F238E27FC236}">
                <a16:creationId xmlns:a16="http://schemas.microsoft.com/office/drawing/2014/main" id="{93654BD3-B988-E049-711A-DB2C1EA9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311" y="1588652"/>
            <a:ext cx="6096000" cy="865239"/>
          </a:xfrm>
          <a:prstGeom prst="rect">
            <a:avLst/>
          </a:prstGeom>
        </p:spPr>
      </p:pic>
      <p:pic>
        <p:nvPicPr>
          <p:cNvPr id="11" name="Picture 10" descr="A collage of a child&amp;#39;s face&#10;&#10;Description automatically generated">
            <a:extLst>
              <a:ext uri="{FF2B5EF4-FFF2-40B4-BE49-F238E27FC236}">
                <a16:creationId xmlns:a16="http://schemas.microsoft.com/office/drawing/2014/main" id="{8DAB612D-4BB3-34D8-2D38-4DFFE36BA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6396" y="2679644"/>
            <a:ext cx="6096000" cy="865239"/>
          </a:xfrm>
          <a:prstGeom prst="rect">
            <a:avLst/>
          </a:prstGeom>
        </p:spPr>
      </p:pic>
      <p:pic>
        <p:nvPicPr>
          <p:cNvPr id="12" name="Picture 11" descr="A collage of a child&amp;#39;s face&#10;&#10;Description automatically generated">
            <a:extLst>
              <a:ext uri="{FF2B5EF4-FFF2-40B4-BE49-F238E27FC236}">
                <a16:creationId xmlns:a16="http://schemas.microsoft.com/office/drawing/2014/main" id="{5E6E893B-A2C5-16CB-85B8-5AF7347E2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012" y="3772848"/>
            <a:ext cx="6096000" cy="865239"/>
          </a:xfrm>
          <a:prstGeom prst="rect">
            <a:avLst/>
          </a:prstGeom>
        </p:spPr>
      </p:pic>
      <p:pic>
        <p:nvPicPr>
          <p:cNvPr id="13" name="Picture 12" descr="A collage of a child&amp;#39;s face&#10;&#10;Description automatically generated">
            <a:extLst>
              <a:ext uri="{FF2B5EF4-FFF2-40B4-BE49-F238E27FC236}">
                <a16:creationId xmlns:a16="http://schemas.microsoft.com/office/drawing/2014/main" id="{BFF2894A-7727-2A25-A96F-07AB576A9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658" y="4901381"/>
            <a:ext cx="6096000" cy="865239"/>
          </a:xfrm>
          <a:prstGeom prst="rect">
            <a:avLst/>
          </a:prstGeom>
        </p:spPr>
      </p:pic>
      <p:sp>
        <p:nvSpPr>
          <p:cNvPr id="15" name="Content Placeholder 25">
            <a:extLst>
              <a:ext uri="{FF2B5EF4-FFF2-40B4-BE49-F238E27FC236}">
                <a16:creationId xmlns:a16="http://schemas.microsoft.com/office/drawing/2014/main" id="{0293A40A-80CE-F9A5-71DB-128C71B79938}"/>
              </a:ext>
            </a:extLst>
          </p:cNvPr>
          <p:cNvSpPr txBox="1">
            <a:spLocks/>
          </p:cNvSpPr>
          <p:nvPr/>
        </p:nvSpPr>
        <p:spPr>
          <a:xfrm>
            <a:off x="1976800" y="1169244"/>
            <a:ext cx="1517086" cy="408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>
                <a:cs typeface="Segoe UI"/>
              </a:rPr>
              <a:t>VGG16 Features</a:t>
            </a:r>
          </a:p>
        </p:txBody>
      </p:sp>
      <p:sp>
        <p:nvSpPr>
          <p:cNvPr id="16" name="Content Placeholder 25">
            <a:extLst>
              <a:ext uri="{FF2B5EF4-FFF2-40B4-BE49-F238E27FC236}">
                <a16:creationId xmlns:a16="http://schemas.microsoft.com/office/drawing/2014/main" id="{DBE979E7-F6A4-747A-CC57-C464DFE3DC60}"/>
              </a:ext>
            </a:extLst>
          </p:cNvPr>
          <p:cNvSpPr txBox="1">
            <a:spLocks/>
          </p:cNvSpPr>
          <p:nvPr/>
        </p:nvSpPr>
        <p:spPr>
          <a:xfrm>
            <a:off x="7860597" y="1169243"/>
            <a:ext cx="1642478" cy="4082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err="1">
                <a:cs typeface="Segoe UI"/>
              </a:rPr>
              <a:t>FaceNet</a:t>
            </a:r>
            <a:r>
              <a:rPr lang="en-US" b="1">
                <a:cs typeface="Segoe UI"/>
              </a:rPr>
              <a:t> Features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937160-4A3D-3856-73DD-E2E219ACC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3F10-0A92-5206-A3C2-2F9F3DC5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 Feature as Face Embeddings for Recognition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BEDF839-DC61-2339-C5BF-E00DCFCB93B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80778" y="1290610"/>
            <a:ext cx="4698419" cy="5164182"/>
          </a:xfrm>
        </p:spPr>
      </p:pic>
      <p:pic>
        <p:nvPicPr>
          <p:cNvPr id="5" name="Picture 4" descr="A screenshot of a table&#10;&#10;Description automatically generated">
            <a:extLst>
              <a:ext uri="{FF2B5EF4-FFF2-40B4-BE49-F238E27FC236}">
                <a16:creationId xmlns:a16="http://schemas.microsoft.com/office/drawing/2014/main" id="{B4C6C901-9530-1B70-751C-B818915E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13" y="1291317"/>
            <a:ext cx="6864803" cy="5135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EE9E8E-355D-F1BE-6DDE-6FD7B25DA707}"/>
              </a:ext>
            </a:extLst>
          </p:cNvPr>
          <p:cNvSpPr/>
          <p:nvPr/>
        </p:nvSpPr>
        <p:spPr>
          <a:xfrm>
            <a:off x="9997939" y="5520602"/>
            <a:ext cx="846363" cy="269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9F648-07A8-04BD-08FE-912781FDD9DB}"/>
              </a:ext>
            </a:extLst>
          </p:cNvPr>
          <p:cNvSpPr/>
          <p:nvPr/>
        </p:nvSpPr>
        <p:spPr>
          <a:xfrm>
            <a:off x="4197913" y="5868061"/>
            <a:ext cx="846363" cy="269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841B7-5826-1A2A-752B-059C2F2F26B5}"/>
              </a:ext>
            </a:extLst>
          </p:cNvPr>
          <p:cNvSpPr txBox="1"/>
          <p:nvPr/>
        </p:nvSpPr>
        <p:spPr>
          <a:xfrm>
            <a:off x="1147758" y="81334"/>
            <a:ext cx="10496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The second last layer performance of </a:t>
            </a:r>
            <a:r>
              <a:rPr lang="en-US" err="1">
                <a:highlight>
                  <a:srgbClr val="FFFF00"/>
                </a:highlight>
              </a:rPr>
              <a:t>FaceNet</a:t>
            </a:r>
            <a:r>
              <a:rPr lang="en-US">
                <a:highlight>
                  <a:srgbClr val="FFFF00"/>
                </a:highlight>
              </a:rPr>
              <a:t> is </a:t>
            </a:r>
            <a:r>
              <a:rPr lang="en-US" b="1">
                <a:highlight>
                  <a:srgbClr val="FFFF00"/>
                </a:highlight>
              </a:rPr>
              <a:t>Euclidean = 0.51 and Cosine = 0.54.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D1112-A3E8-3745-2B4E-6AADC3B45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</p:spPr>
        <p:txBody>
          <a:bodyPr/>
          <a:lstStyle/>
          <a:p>
            <a:r>
              <a:rPr lang="en-US">
                <a:cs typeface="Segoe UI"/>
              </a:rPr>
              <a:t>Experimental 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AA6535-7FDE-4B2D-B92F-5C3C5876E8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279" y="1313783"/>
            <a:ext cx="8395702" cy="3972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/>
              <a:t>Table 3: </a:t>
            </a:r>
            <a:r>
              <a:rPr lang="en-US"/>
              <a:t>CIR score [0-1] of the pre-trained CNNs along with the proposed fusion algorithm.</a:t>
            </a:r>
            <a:endParaRPr lang="en-US">
              <a:cs typeface="Segoe UI"/>
            </a:endParaRPr>
          </a:p>
        </p:txBody>
      </p:sp>
      <p:pic>
        <p:nvPicPr>
          <p:cNvPr id="2" name="Picture 1" descr="A table of numbers and symbols&#10;&#10;Description automatically generated">
            <a:extLst>
              <a:ext uri="{FF2B5EF4-FFF2-40B4-BE49-F238E27FC236}">
                <a16:creationId xmlns:a16="http://schemas.microsoft.com/office/drawing/2014/main" id="{E4F7B405-2902-2406-2024-A1FADE8F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39" y="1646069"/>
            <a:ext cx="8398042" cy="4127332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ADCA59B-1977-D42D-F1D0-C90278106268}"/>
              </a:ext>
            </a:extLst>
          </p:cNvPr>
          <p:cNvSpPr txBox="1">
            <a:spLocks/>
          </p:cNvSpPr>
          <p:nvPr/>
        </p:nvSpPr>
        <p:spPr>
          <a:xfrm>
            <a:off x="8904706" y="1704529"/>
            <a:ext cx="3101808" cy="4952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/>
              <a:buChar char="•"/>
            </a:pPr>
            <a:r>
              <a:rPr lang="en-US" dirty="0">
                <a:cs typeface="Segoe UI"/>
              </a:rPr>
              <a:t>Proposed fusion architecture </a:t>
            </a:r>
            <a:r>
              <a:rPr lang="en-US" dirty="0">
                <a:highlight>
                  <a:srgbClr val="FFFF00"/>
                </a:highlight>
                <a:cs typeface="Segoe UI"/>
              </a:rPr>
              <a:t>drastically boost</a:t>
            </a:r>
            <a:r>
              <a:rPr lang="en-US" dirty="0">
                <a:cs typeface="Segoe UI"/>
              </a:rPr>
              <a:t> the recognition performance.</a:t>
            </a: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cs typeface="Segoe UI"/>
              </a:rPr>
              <a:t>It shows that </a:t>
            </a:r>
            <a:r>
              <a:rPr lang="en-US" dirty="0">
                <a:highlight>
                  <a:srgbClr val="FFFF00"/>
                </a:highlight>
                <a:cs typeface="Segoe UI"/>
              </a:rPr>
              <a:t>pre-trained models can be utilized effectively</a:t>
            </a:r>
            <a:r>
              <a:rPr lang="en-US" dirty="0">
                <a:cs typeface="Segoe UI"/>
              </a:rPr>
              <a:t> for biometric recognition.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cs typeface="Segoe UI"/>
              </a:rPr>
              <a:t>ResNet50 outperforms all other pre-trained networks except for Fingerprint modality.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cs typeface="Segoe UI"/>
              </a:rPr>
              <a:t>For our proposed fusion algorithm </a:t>
            </a:r>
            <a:r>
              <a:rPr lang="en-US" dirty="0">
                <a:highlight>
                  <a:srgbClr val="FFFF00"/>
                </a:highlight>
                <a:cs typeface="Segoe UI"/>
              </a:rPr>
              <a:t>cosine metric yields 5 times out of 7 better accuracies than </a:t>
            </a:r>
            <a:r>
              <a:rPr lang="en-US" err="1">
                <a:highlight>
                  <a:srgbClr val="FFFF00"/>
                </a:highlight>
                <a:cs typeface="Segoe UI"/>
              </a:rPr>
              <a:t>euclidean</a:t>
            </a:r>
            <a:r>
              <a:rPr lang="en-US" dirty="0">
                <a:cs typeface="Segoe UI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dirty="0"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482D-0651-18D8-7242-E3751A8E92F5}"/>
              </a:ext>
            </a:extLst>
          </p:cNvPr>
          <p:cNvSpPr txBox="1"/>
          <p:nvPr/>
        </p:nvSpPr>
        <p:spPr>
          <a:xfrm>
            <a:off x="73959" y="6427694"/>
            <a:ext cx="110691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Are Object Recognition Models Effective and  Unbiased for Biometric Recognition?, IJCB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E86BA-1E29-67B0-7627-3F0A086C1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4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4E11-2177-DC47-3BE2-CF0E55AE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9FD8-48AD-CE38-DF16-7EAC2BD1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4952" cy="4351338"/>
          </a:xfrm>
        </p:spPr>
        <p:txBody>
          <a:bodyPr/>
          <a:lstStyle/>
          <a:p>
            <a:r>
              <a:rPr lang="en-US"/>
              <a:t>Model </a:t>
            </a:r>
            <a:r>
              <a:rPr lang="en-US" b="1"/>
              <a:t>performance</a:t>
            </a:r>
            <a:r>
              <a:rPr lang="en-US"/>
              <a:t> usually </a:t>
            </a:r>
            <a:r>
              <a:rPr lang="en-US" b="1"/>
              <a:t>varies based on distribution shift</a:t>
            </a:r>
            <a:r>
              <a:rPr lang="en-US"/>
              <a:t> between training and testing datasets.</a:t>
            </a:r>
          </a:p>
          <a:p>
            <a:pPr lvl="1"/>
            <a:r>
              <a:rPr lang="en-US" u="sng"/>
              <a:t>Real faces</a:t>
            </a:r>
            <a:r>
              <a:rPr lang="en-US"/>
              <a:t> are predominantly </a:t>
            </a:r>
            <a:r>
              <a:rPr lang="en-US" u="sng"/>
              <a:t>used for training SOTA recognition models</a:t>
            </a:r>
            <a:r>
              <a:rPr lang="en-US"/>
              <a:t> </a:t>
            </a:r>
            <a:r>
              <a:rPr lang="en-US" baseline="30000"/>
              <a:t>[1]</a:t>
            </a:r>
            <a:r>
              <a:rPr lang="en-US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A3A16-51AA-3047-ABD8-4F0E05E7D898}"/>
              </a:ext>
            </a:extLst>
          </p:cNvPr>
          <p:cNvSpPr txBox="1"/>
          <p:nvPr/>
        </p:nvSpPr>
        <p:spPr>
          <a:xfrm>
            <a:off x="0" y="6442502"/>
            <a:ext cx="1086154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Huber, M., Luu, A.T., Boutros, F., </a:t>
            </a:r>
            <a:r>
              <a:rPr lang="en-US" sz="105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Kuijper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 and </a:t>
            </a:r>
            <a:r>
              <a:rPr lang="en-US" sz="105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Damer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N., 2024. Bias and diversity in synthetic-based face recognition. In </a:t>
            </a:r>
            <a:r>
              <a:rPr lang="en-US" sz="105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Winter Conference on Applications of Computer Vision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6215-6226).</a:t>
            </a:r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6FA3-760F-BF7C-EFED-4EB99F7D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3C2FD-853D-CD71-25A8-62ECF4106B59}"/>
              </a:ext>
            </a:extLst>
          </p:cNvPr>
          <p:cNvSpPr txBox="1"/>
          <p:nvPr/>
        </p:nvSpPr>
        <p:spPr>
          <a:xfrm>
            <a:off x="1531620" y="3870106"/>
            <a:ext cx="9128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/>
              <a:t>“Are face recognition model performances similar when tested with Synthetic and Adversarial data distributions?”</a:t>
            </a:r>
          </a:p>
        </p:txBody>
      </p:sp>
    </p:spTree>
    <p:extLst>
      <p:ext uri="{BB962C8B-B14F-4D97-AF65-F5344CB8AC3E}">
        <p14:creationId xmlns:p14="http://schemas.microsoft.com/office/powerpoint/2010/main" val="107125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B67A-7428-7373-474F-09D7E6FF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Datasets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57B311-049D-1723-1167-BCC001F4A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04518"/>
              </p:ext>
            </p:extLst>
          </p:nvPr>
        </p:nvGraphicFramePr>
        <p:xfrm>
          <a:off x="427265" y="1551818"/>
          <a:ext cx="11337470" cy="44814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9196">
                  <a:extLst>
                    <a:ext uri="{9D8B030D-6E8A-4147-A177-3AD203B41FA5}">
                      <a16:colId xmlns:a16="http://schemas.microsoft.com/office/drawing/2014/main" val="1067538624"/>
                    </a:ext>
                  </a:extLst>
                </a:gridCol>
                <a:gridCol w="1984248">
                  <a:extLst>
                    <a:ext uri="{9D8B030D-6E8A-4147-A177-3AD203B41FA5}">
                      <a16:colId xmlns:a16="http://schemas.microsoft.com/office/drawing/2014/main" val="3523945248"/>
                    </a:ext>
                  </a:extLst>
                </a:gridCol>
                <a:gridCol w="1696593">
                  <a:extLst>
                    <a:ext uri="{9D8B030D-6E8A-4147-A177-3AD203B41FA5}">
                      <a16:colId xmlns:a16="http://schemas.microsoft.com/office/drawing/2014/main" val="848923124"/>
                    </a:ext>
                  </a:extLst>
                </a:gridCol>
                <a:gridCol w="2802255">
                  <a:extLst>
                    <a:ext uri="{9D8B030D-6E8A-4147-A177-3AD203B41FA5}">
                      <a16:colId xmlns:a16="http://schemas.microsoft.com/office/drawing/2014/main" val="3111679499"/>
                    </a:ext>
                  </a:extLst>
                </a:gridCol>
                <a:gridCol w="3155178">
                  <a:extLst>
                    <a:ext uri="{9D8B030D-6E8A-4147-A177-3AD203B41FA5}">
                      <a16:colId xmlns:a16="http://schemas.microsoft.com/office/drawing/2014/main" val="1213013057"/>
                    </a:ext>
                  </a:extLst>
                </a:gridCol>
              </a:tblGrid>
              <a:tr h="351682">
                <a:tc>
                  <a:txBody>
                    <a:bodyPr/>
                    <a:lstStyle/>
                    <a:p>
                      <a:r>
                        <a:rPr lang="en-US" sz="160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Orig. Image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Number of IDs*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Number of Images*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170873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r>
                        <a:rPr lang="en-US" sz="1600"/>
                        <a:t>CPLFW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/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224 x 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10272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342796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r>
                        <a:rPr lang="en-US" sz="1600"/>
                        <a:t>CALFW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224 x 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84967"/>
                  </a:ext>
                </a:extLst>
              </a:tr>
              <a:tr h="351682">
                <a:tc>
                  <a:txBody>
                    <a:bodyPr/>
                    <a:lstStyle/>
                    <a:p>
                      <a:r>
                        <a:rPr lang="en-US" sz="1600"/>
                        <a:t>Celeb-A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178 x 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26033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83305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r>
                        <a:rPr lang="en-US" sz="1600"/>
                        <a:t>Celeb-A-HQ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Real (Inverted from GAN space)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1024 x 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26062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43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1600"/>
                        <a:t>BFW (Balanced Faces in Wild)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108 x 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800 [4 Races x 2 Genders : 100 IDs per]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99376"/>
                  </a:ext>
                </a:extLst>
              </a:tr>
              <a:tr h="411504">
                <a:tc>
                  <a:txBody>
                    <a:bodyPr/>
                    <a:lstStyle/>
                    <a:p>
                      <a:r>
                        <a:rPr lang="en-US" sz="1600"/>
                        <a:t>DigiFace-1M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/>
                        <a:t>Synthetic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112 x 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58180"/>
                  </a:ext>
                </a:extLst>
              </a:tr>
              <a:tr h="385948">
                <a:tc>
                  <a:txBody>
                    <a:bodyPr/>
                    <a:lstStyle/>
                    <a:p>
                      <a:r>
                        <a:rPr lang="en-US" sz="1600"/>
                        <a:t>SynFace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96 x 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3000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22883"/>
                  </a:ext>
                </a:extLst>
              </a:tr>
              <a:tr h="1118989">
                <a:tc>
                  <a:txBody>
                    <a:bodyPr/>
                    <a:lstStyle/>
                    <a:p>
                      <a:r>
                        <a:rPr lang="en-US" sz="1600"/>
                        <a:t>SynthASpoof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Adversarial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256 x 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iPad Replay: 24998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Samsung Replay: 24999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Webcam Replay: 25000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Print Attack: 3800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/>
                        <a:t>Pairs (Bonafide, Adversarial)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2835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6CCE38-D740-EFD0-769C-FD278C267A8D}"/>
              </a:ext>
            </a:extLst>
          </p:cNvPr>
          <p:cNvSpPr txBox="1"/>
          <p:nvPr/>
        </p:nvSpPr>
        <p:spPr>
          <a:xfrm>
            <a:off x="0" y="658100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*</a:t>
            </a:r>
            <a:r>
              <a:rPr lang="en-US" sz="1200" b="1"/>
              <a:t>Used in experiments.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F66F9-062D-1D29-E11C-729FD885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7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22F0-8E2E-EE7A-B2B8-6A94D790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1674-18F1-0544-FB37-0D5FD4FFD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Download links:</a:t>
            </a:r>
          </a:p>
          <a:p>
            <a:pPr lvl="1"/>
            <a:r>
              <a:rPr lang="en-US" sz="2000" err="1"/>
              <a:t>CelebA</a:t>
            </a:r>
            <a:r>
              <a:rPr lang="en-US" sz="2000"/>
              <a:t>: </a:t>
            </a:r>
            <a:r>
              <a:rPr lang="en-US" sz="2000">
                <a:hlinkClick r:id="rId3"/>
              </a:rPr>
              <a:t>http://mmlab.ie.cuhk.edu.hk/projects/CelebA.html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CALFW: </a:t>
            </a:r>
            <a:r>
              <a:rPr lang="en-US" sz="2000">
                <a:hlinkClick r:id="rId4"/>
              </a:rPr>
              <a:t>http://www.whdeng.cn/CALFW/?reload=true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CPLFW: </a:t>
            </a:r>
            <a:r>
              <a:rPr lang="en-US" sz="2000">
                <a:hlinkClick r:id="rId5"/>
              </a:rPr>
              <a:t>http://www.whdeng.cn/cplfw/?reload=true</a:t>
            </a:r>
            <a:endParaRPr lang="en-US" sz="2000"/>
          </a:p>
          <a:p>
            <a:pPr lvl="1"/>
            <a:r>
              <a:rPr lang="en-US" sz="2000"/>
              <a:t>Balanced Faces in the Wild (BFW): </a:t>
            </a:r>
            <a:r>
              <a:rPr lang="en-US" sz="2000">
                <a:hlinkClick r:id="rId6"/>
              </a:rPr>
              <a:t>https://github.com/visionjo/facerec-bias-bfw</a:t>
            </a:r>
            <a:endParaRPr lang="en-US" sz="2000"/>
          </a:p>
          <a:p>
            <a:pPr lvl="1"/>
            <a:r>
              <a:rPr lang="en-US" sz="2000"/>
              <a:t>DigiFace1M: </a:t>
            </a:r>
            <a:r>
              <a:rPr lang="en-US" sz="2000">
                <a:hlinkClick r:id="rId7"/>
              </a:rPr>
              <a:t>https://github.com/microsoft/digiface1m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SynFace: </a:t>
            </a:r>
            <a:r>
              <a:rPr lang="en-US" sz="2000">
                <a:hlinkClick r:id="rId8"/>
              </a:rPr>
              <a:t>https://github.com/haibo-qiu/SynFace</a:t>
            </a:r>
            <a:r>
              <a:rPr lang="en-US" sz="2000"/>
              <a:t>  </a:t>
            </a:r>
          </a:p>
          <a:p>
            <a:pPr lvl="1"/>
            <a:r>
              <a:rPr lang="en-US" sz="2000"/>
              <a:t>SynthASpoof: </a:t>
            </a:r>
            <a:r>
              <a:rPr lang="en-US" sz="2000">
                <a:hlinkClick r:id="rId9"/>
              </a:rPr>
              <a:t>https://github.com/meilfang/SynthASpoof</a:t>
            </a:r>
            <a:r>
              <a:rPr lang="en-US" sz="20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AB0D4-C97A-9F49-6BF7-CDAD52B9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2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1E8E-BEB5-571E-348A-ECCD5A6A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BFW: Balanced Faces in the Wild</a:t>
            </a:r>
          </a:p>
        </p:txBody>
      </p:sp>
      <p:pic>
        <p:nvPicPr>
          <p:cNvPr id="4" name="Content Placeholder 3" descr="A close-up of a number&#10;&#10;Description automatically generated">
            <a:extLst>
              <a:ext uri="{FF2B5EF4-FFF2-40B4-BE49-F238E27FC236}">
                <a16:creationId xmlns:a16="http://schemas.microsoft.com/office/drawing/2014/main" id="{E82A4802-9100-3780-FF02-BE9C93E21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219" y="1593409"/>
            <a:ext cx="8615559" cy="183559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6796D-9562-0ED5-2DCB-3A2FBF12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3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103DAA69-FA7F-874C-2D2C-6B0929B0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94" y="3711385"/>
            <a:ext cx="5189810" cy="30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B6D9-EC2A-7676-8808-03F6B17A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DigiFace-1M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D7294-A341-8501-B3CE-6D7653C7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1M synthetic faces generated extending method proposed in [1].</a:t>
            </a:r>
          </a:p>
          <a:p>
            <a:pPr lvl="1"/>
            <a:r>
              <a:rPr lang="en-US" b="1"/>
              <a:t>Identity</a:t>
            </a:r>
            <a:r>
              <a:rPr lang="en-US"/>
              <a:t>: Unique combination of facial geometry, texture, eye color and hair style.</a:t>
            </a:r>
          </a:p>
          <a:p>
            <a:pPr lvl="1"/>
            <a:r>
              <a:rPr lang="en-US" b="1"/>
              <a:t>Accessories</a:t>
            </a:r>
            <a:r>
              <a:rPr lang="en-US"/>
              <a:t>: Combination of clothing, make-up, glasses, face-wear and head-wear.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60221-E1F5-5FA4-4007-641D0A29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09431-D88E-ADBF-437F-CD67E56AC18E}"/>
              </a:ext>
            </a:extLst>
          </p:cNvPr>
          <p:cNvSpPr txBox="1"/>
          <p:nvPr/>
        </p:nvSpPr>
        <p:spPr>
          <a:xfrm>
            <a:off x="0" y="6457890"/>
            <a:ext cx="10952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Wood, E.,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Baltrušaitis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T., Hewitt, C.,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Dziadzio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Cashman, T.J. and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Shotton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2021. Fake it till you make it: face analysis in the wild using synthetic data alone. In </a:t>
            </a:r>
            <a:r>
              <a:rPr lang="en-US" sz="10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international conference on computer vision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3681-3691).</a:t>
            </a:r>
            <a:endParaRPr lang="en-US" sz="1000"/>
          </a:p>
        </p:txBody>
      </p:sp>
      <p:pic>
        <p:nvPicPr>
          <p:cNvPr id="5" name="Picture 4" descr="A collage of a person with different facial hair&#10;&#10;Description automatically generated">
            <a:extLst>
              <a:ext uri="{FF2B5EF4-FFF2-40B4-BE49-F238E27FC236}">
                <a16:creationId xmlns:a16="http://schemas.microsoft.com/office/drawing/2014/main" id="{EDE88CCE-4F33-894D-0261-16F848C05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4" y="4062809"/>
            <a:ext cx="3443745" cy="1705918"/>
          </a:xfrm>
          <a:prstGeom prst="rect">
            <a:avLst/>
          </a:prstGeom>
        </p:spPr>
      </p:pic>
      <p:pic>
        <p:nvPicPr>
          <p:cNvPr id="6" name="Picture 5" descr="A collage of different hair styles&#10;&#10;Description automatically generated">
            <a:extLst>
              <a:ext uri="{FF2B5EF4-FFF2-40B4-BE49-F238E27FC236}">
                <a16:creationId xmlns:a16="http://schemas.microsoft.com/office/drawing/2014/main" id="{22D66A45-9783-821B-04E4-1FE32C0D7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48" y="4062809"/>
            <a:ext cx="3358966" cy="1716288"/>
          </a:xfrm>
          <a:prstGeom prst="rect">
            <a:avLst/>
          </a:prstGeom>
        </p:spPr>
      </p:pic>
      <p:pic>
        <p:nvPicPr>
          <p:cNvPr id="7" name="Picture 6" descr="A collage of a person&amp;#39;s face&#10;&#10;Description automatically generated">
            <a:extLst>
              <a:ext uri="{FF2B5EF4-FFF2-40B4-BE49-F238E27FC236}">
                <a16:creationId xmlns:a16="http://schemas.microsoft.com/office/drawing/2014/main" id="{69403AE7-0477-7DFE-8F5A-09101A2F3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43" y="4344347"/>
            <a:ext cx="3488148" cy="11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6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8093-0BD4-BAE9-1617-4EF64169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 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17030-AD7A-B38E-2E39-E922C3E0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36C6D79-E884-AD2D-FCFC-6ABF051D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346" y="191895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5DDB-4964-8070-A844-7B5F68DD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0EC9D-98F4-3AE9-44D6-B93F4AEB1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Method to mix real identities, forming new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D4CA-0D45-2C22-ECA7-2CC0B008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A diagram of a face generator&#10;&#10;Description automatically generated">
            <a:extLst>
              <a:ext uri="{FF2B5EF4-FFF2-40B4-BE49-F238E27FC236}">
                <a16:creationId xmlns:a16="http://schemas.microsoft.com/office/drawing/2014/main" id="{B7E562F6-7C2C-3720-69AC-96CAFD85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13" y="2479120"/>
            <a:ext cx="7329573" cy="1899759"/>
          </a:xfrm>
          <a:prstGeom prst="rect">
            <a:avLst/>
          </a:prstGeom>
        </p:spPr>
      </p:pic>
      <p:pic>
        <p:nvPicPr>
          <p:cNvPr id="5" name="Content Placeholder 3" descr="A collage of people&amp;#39;s faces&#10;&#10;Description automatically generated">
            <a:extLst>
              <a:ext uri="{FF2B5EF4-FFF2-40B4-BE49-F238E27FC236}">
                <a16:creationId xmlns:a16="http://schemas.microsoft.com/office/drawing/2014/main" id="{CE025E2B-5B89-2665-AE3B-E48EEA0D7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828" y="4612760"/>
            <a:ext cx="4371718" cy="1743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49843-D480-90ED-7862-397EC0D0A96D}"/>
              </a:ext>
            </a:extLst>
          </p:cNvPr>
          <p:cNvSpPr txBox="1"/>
          <p:nvPr/>
        </p:nvSpPr>
        <p:spPr>
          <a:xfrm>
            <a:off x="3392424" y="484770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16716-9170-ED9A-AAE5-D5FC81116E7C}"/>
              </a:ext>
            </a:extLst>
          </p:cNvPr>
          <p:cNvSpPr txBox="1"/>
          <p:nvPr/>
        </p:nvSpPr>
        <p:spPr>
          <a:xfrm>
            <a:off x="2631831" y="5739906"/>
            <a:ext cx="21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Synthetic (SynFace)</a:t>
            </a:r>
          </a:p>
        </p:txBody>
      </p:sp>
    </p:spTree>
    <p:extLst>
      <p:ext uri="{BB962C8B-B14F-4D97-AF65-F5344CB8AC3E}">
        <p14:creationId xmlns:p14="http://schemas.microsoft.com/office/powerpoint/2010/main" val="81744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BE26-00D4-33FB-E64D-942B31FA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SynthASpoof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13B0-F0CA-1935-21C2-8B900231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Synthetic-based face presentation attack detection datasets.</a:t>
            </a:r>
          </a:p>
          <a:p>
            <a:pPr lvl="1"/>
            <a:r>
              <a:rPr lang="en-US">
                <a:solidFill>
                  <a:srgbClr val="1F2328"/>
                </a:solidFill>
                <a:ea typeface="+mn-lt"/>
                <a:cs typeface="+mn-lt"/>
              </a:rPr>
              <a:t>C</a:t>
            </a:r>
            <a:r>
              <a:rPr lang="en-US" sz="2400">
                <a:solidFill>
                  <a:srgbClr val="1F2328"/>
                </a:solidFill>
                <a:ea typeface="+mn-lt"/>
                <a:cs typeface="+mn-lt"/>
              </a:rPr>
              <a:t>ollected by presenting the printed/replayed images to capture cameras (one mobile phone, two different tablets, and one webcam).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BD16B-0E51-1517-41B6-3307B877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E63A46DF-6136-7DAA-FCDF-DE033924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524" y="3246120"/>
            <a:ext cx="385095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4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CA96-4DCB-36A9-A786-A8D01C7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Recognition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FFE-D653-4225-9262-79C2D135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/>
              <a:t>Model Exploration </a:t>
            </a:r>
            <a:r>
              <a:rPr lang="en-US" sz="4400"/>
              <a:t>over</a:t>
            </a:r>
            <a:r>
              <a:rPr lang="en-US" sz="4400" b="1"/>
              <a:t> </a:t>
            </a:r>
            <a:br>
              <a:rPr lang="en-US" sz="4400" b="1"/>
            </a:br>
            <a:r>
              <a:rPr lang="en-US" sz="4400" b="1"/>
              <a:t>Datasets of </a:t>
            </a:r>
          </a:p>
          <a:p>
            <a:pPr marL="0" indent="0" algn="ctr">
              <a:buNone/>
            </a:pPr>
            <a:r>
              <a:rPr lang="en-US" sz="4400" b="1"/>
              <a:t>Different Distributions</a:t>
            </a:r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0702-323D-3083-8E84-E854225C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/>
              <a:t>Motivations, Models, Datasets.</a:t>
            </a:r>
          </a:p>
          <a:p>
            <a:pPr marL="342900" indent="-342900">
              <a:buAutoNum type="arabicPeriod"/>
            </a:pPr>
            <a:r>
              <a:rPr lang="en-US" b="1"/>
              <a:t>Model Exploration over </a:t>
            </a:r>
            <a:br>
              <a:rPr lang="en-US" b="1"/>
            </a:br>
            <a:r>
              <a:rPr lang="en-US" b="1"/>
              <a:t>Datasets of Different Distributions</a:t>
            </a:r>
            <a:r>
              <a:rPr lang="en-US"/>
              <a:t>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Real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Synthetic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Morphed Faces.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 Adversarial Datasets.</a:t>
            </a:r>
          </a:p>
          <a:p>
            <a:pPr marL="342900" indent="-342900">
              <a:buAutoNum type="arabicPeriod"/>
            </a:pP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AD047-26BD-ED0B-7E38-CE5E0B01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1797-1990-2F62-4B10-80C891C7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for Face Recognition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CEA16-9AB2-1CB6-C0A5-066DF954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b="1"/>
              <a:t>Accuracy score</a:t>
            </a:r>
            <a:r>
              <a:rPr lang="en-US"/>
              <a:t>.</a:t>
            </a:r>
          </a:p>
          <a:p>
            <a:pPr lvl="1"/>
            <a:r>
              <a:rPr lang="en-US"/>
              <a:t>Compare face embedding with embeddings from dataset, find the closest match for ID prediction (cosine similarity), and check if prediction is correct [</a:t>
            </a:r>
            <a:r>
              <a:rPr lang="en-US" u="sng"/>
              <a:t>match with GT ID</a:t>
            </a:r>
            <a:r>
              <a:rPr lang="en-US"/>
              <a:t>].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For datasets with face pairs (e.g., SynthASpoof has “bonafide – Adversarial” pairs), we use a fixed threshold to get correct/incorrect samples, then calculating accuracy scores.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C368F-C2CA-B15C-DE15-B9CAC5F448FE}"/>
              </a:ext>
            </a:extLst>
          </p:cNvPr>
          <p:cNvSpPr txBox="1"/>
          <p:nvPr/>
        </p:nvSpPr>
        <p:spPr>
          <a:xfrm>
            <a:off x="0" y="6602293"/>
            <a:ext cx="10891520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[1] 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ea typeface="+mn-lt"/>
                <a:cs typeface="+mn-lt"/>
                <a:hlinkClick r:id="rId2"/>
              </a:rPr>
              <a:t>https://pytorch.org/docs/stable/generated/torch.nn.CosineSimilarity.html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ea typeface="+mn-lt"/>
                <a:cs typeface="+mn-lt"/>
              </a:rPr>
              <a:t>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C36D1-BCC8-B68A-A9C2-340FDCDA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3B4C-F293-48A0-8886-C412ECA6E60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A person with a beard&#10;&#10;Description automatically generated">
            <a:extLst>
              <a:ext uri="{FF2B5EF4-FFF2-40B4-BE49-F238E27FC236}">
                <a16:creationId xmlns:a16="http://schemas.microsoft.com/office/drawing/2014/main" id="{B18B9258-E78A-7F98-5275-D38C607CC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60" y="3358896"/>
            <a:ext cx="1122680" cy="1122680"/>
          </a:xfrm>
          <a:prstGeom prst="rect">
            <a:avLst/>
          </a:prstGeom>
        </p:spPr>
      </p:pic>
      <p:pic>
        <p:nvPicPr>
          <p:cNvPr id="9" name="Picture 8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B5E8D777-3E59-1A70-E183-15FB54889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3358896"/>
            <a:ext cx="1122680" cy="1122680"/>
          </a:xfrm>
          <a:prstGeom prst="rect">
            <a:avLst/>
          </a:prstGeom>
        </p:spPr>
      </p:pic>
      <p:pic>
        <p:nvPicPr>
          <p:cNvPr id="11" name="Picture 10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9AF45E0F-E8D5-5746-562B-84DE950E4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70" y="3358896"/>
            <a:ext cx="1122680" cy="112268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51F419-D35E-1258-E160-D646AD023C57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3097530" y="3920236"/>
            <a:ext cx="24371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F11321-054F-B501-E015-475DD132B43C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6657340" y="3920236"/>
            <a:ext cx="24371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FA2A241-9539-3D69-722D-52A4A44AB17D}"/>
              </a:ext>
            </a:extLst>
          </p:cNvPr>
          <p:cNvSpPr txBox="1"/>
          <p:nvPr/>
        </p:nvSpPr>
        <p:spPr>
          <a:xfrm>
            <a:off x="3231503" y="3550904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Similar Embeddings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3B91E-CDB9-C29B-23F9-484A36728E2A}"/>
              </a:ext>
            </a:extLst>
          </p:cNvPr>
          <p:cNvSpPr txBox="1"/>
          <p:nvPr/>
        </p:nvSpPr>
        <p:spPr>
          <a:xfrm>
            <a:off x="6598151" y="3564913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Dis-similar Embeddings</a:t>
            </a:r>
          </a:p>
        </p:txBody>
      </p:sp>
    </p:spTree>
    <p:extLst>
      <p:ext uri="{BB962C8B-B14F-4D97-AF65-F5344CB8AC3E}">
        <p14:creationId xmlns:p14="http://schemas.microsoft.com/office/powerpoint/2010/main" val="267222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A2D3-D559-36AF-D893-9A895CD3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Embeddings Extracted from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05645-F2D8-CAF0-E50F-D2139E21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448A84-4934-C9A7-E812-679D0B77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UMAP </a:t>
            </a:r>
            <a:r>
              <a:rPr lang="en-US" baseline="30000"/>
              <a:t>[1]</a:t>
            </a:r>
            <a:r>
              <a:rPr lang="en-US"/>
              <a:t>: Non-linear dimension reduction algorithm (Preserve data structure). </a:t>
            </a:r>
          </a:p>
          <a:p>
            <a:r>
              <a:rPr lang="en-US"/>
              <a:t>Parameters.</a:t>
            </a:r>
          </a:p>
          <a:p>
            <a:pPr lvl="1"/>
            <a:r>
              <a:rPr lang="en-US" err="1"/>
              <a:t>n_neighbors</a:t>
            </a:r>
            <a:r>
              <a:rPr lang="en-US"/>
              <a:t> (5): For local dataset structure, we select a smaller number. </a:t>
            </a:r>
          </a:p>
          <a:p>
            <a:pPr lvl="1"/>
            <a:r>
              <a:rPr lang="en-US" err="1"/>
              <a:t>min_dist</a:t>
            </a:r>
            <a:r>
              <a:rPr lang="en-US"/>
              <a:t> (0.01): Determines clustering density.</a:t>
            </a:r>
          </a:p>
          <a:p>
            <a:pPr lvl="1"/>
            <a:r>
              <a:rPr lang="en-US" err="1"/>
              <a:t>n_components</a:t>
            </a:r>
            <a:r>
              <a:rPr lang="en-US"/>
              <a:t> (2): Represent dataset embeddings in 2 dimensions.</a:t>
            </a:r>
          </a:p>
          <a:p>
            <a:pPr lvl="1"/>
            <a:r>
              <a:rPr lang="en-US"/>
              <a:t>metric (cosine): Cosine Similarity to determine closeness of 2 embeddings.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72550-BA08-898E-9D38-51B71EDFF587}"/>
              </a:ext>
            </a:extLst>
          </p:cNvPr>
          <p:cNvSpPr txBox="1"/>
          <p:nvPr/>
        </p:nvSpPr>
        <p:spPr>
          <a:xfrm>
            <a:off x="1524" y="6596390"/>
            <a:ext cx="108066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/>
              <a:t>[1] </a:t>
            </a:r>
            <a:r>
              <a:rPr lang="en-US" sz="1050">
                <a:hlinkClick r:id="rId2"/>
              </a:rPr>
              <a:t>https://umap-learn.readthedocs.io/en/latest/parameters.html</a:t>
            </a:r>
            <a:r>
              <a:rPr lang="en-US" sz="10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54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A2D3-D559-36AF-D893-9A895CD3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Embeddings Extracted from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05645-F2D8-CAF0-E50F-D2139E21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67A4B8-8DB4-B2DF-8C4D-A88B74156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74" y="2010465"/>
            <a:ext cx="5378726" cy="4038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F8824-588D-CE68-A24B-4F9BF07C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0465"/>
            <a:ext cx="5397777" cy="402610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B11133-5950-05DC-E14D-3A53244ADE8C}"/>
              </a:ext>
            </a:extLst>
          </p:cNvPr>
          <p:cNvSpPr/>
          <p:nvPr/>
        </p:nvSpPr>
        <p:spPr>
          <a:xfrm>
            <a:off x="4105656" y="3943080"/>
            <a:ext cx="429768" cy="25401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FF8ACD-AD25-76B1-0F1E-53213BC4D0E2}"/>
              </a:ext>
            </a:extLst>
          </p:cNvPr>
          <p:cNvSpPr/>
          <p:nvPr/>
        </p:nvSpPr>
        <p:spPr>
          <a:xfrm>
            <a:off x="9484382" y="3934944"/>
            <a:ext cx="429768" cy="25401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01031E-FB41-64B3-8052-1B325D5152C1}"/>
              </a:ext>
            </a:extLst>
          </p:cNvPr>
          <p:cNvSpPr/>
          <p:nvPr/>
        </p:nvSpPr>
        <p:spPr>
          <a:xfrm>
            <a:off x="2365248" y="3229848"/>
            <a:ext cx="429768" cy="25401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56B6DD-228B-3DE9-7E9C-F187678777EE}"/>
              </a:ext>
            </a:extLst>
          </p:cNvPr>
          <p:cNvSpPr/>
          <p:nvPr/>
        </p:nvSpPr>
        <p:spPr>
          <a:xfrm>
            <a:off x="7743974" y="3229848"/>
            <a:ext cx="429768" cy="254016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9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B5B5-0081-5676-6D79-6C13D2B4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Biometric Feature Embeddings from Convolutional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300F4-C953-613D-F29E-41F84024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 descr="A green and yellow pixelated square&#10;&#10;Description automatically generated">
            <a:extLst>
              <a:ext uri="{FF2B5EF4-FFF2-40B4-BE49-F238E27FC236}">
                <a16:creationId xmlns:a16="http://schemas.microsoft.com/office/drawing/2014/main" id="{0B439E99-1A5C-09FF-01A0-D06F8354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54" y="1807617"/>
            <a:ext cx="1600911" cy="4732647"/>
          </a:xfrm>
          <a:prstGeom prst="rect">
            <a:avLst/>
          </a:prstGeom>
        </p:spPr>
      </p:pic>
      <p:pic>
        <p:nvPicPr>
          <p:cNvPr id="5" name="Picture 4" descr="A green and yellow square with a spiral&#10;&#10;Description automatically generated">
            <a:extLst>
              <a:ext uri="{FF2B5EF4-FFF2-40B4-BE49-F238E27FC236}">
                <a16:creationId xmlns:a16="http://schemas.microsoft.com/office/drawing/2014/main" id="{89990A42-C721-FC2B-5C99-EFAF2DC0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74" y="1807616"/>
            <a:ext cx="1572337" cy="4732648"/>
          </a:xfrm>
          <a:prstGeom prst="rect">
            <a:avLst/>
          </a:prstGeom>
        </p:spPr>
      </p:pic>
      <p:pic>
        <p:nvPicPr>
          <p:cNvPr id="6" name="Picture 5" descr="A close up of a person&amp;#39;s face&#10;&#10;Description automatically generated">
            <a:extLst>
              <a:ext uri="{FF2B5EF4-FFF2-40B4-BE49-F238E27FC236}">
                <a16:creationId xmlns:a16="http://schemas.microsoft.com/office/drawing/2014/main" id="{E4AE7D04-04BA-033C-2049-F57318841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752" y="3449116"/>
            <a:ext cx="1266825" cy="1438275"/>
          </a:xfrm>
          <a:prstGeom prst="rect">
            <a:avLst/>
          </a:prstGeom>
        </p:spPr>
      </p:pic>
      <p:pic>
        <p:nvPicPr>
          <p:cNvPr id="7" name="Picture 6" descr="A close-up of a person&#10;&#10;Description automatically generated">
            <a:extLst>
              <a:ext uri="{FF2B5EF4-FFF2-40B4-BE49-F238E27FC236}">
                <a16:creationId xmlns:a16="http://schemas.microsoft.com/office/drawing/2014/main" id="{49443546-C56F-861F-4090-689D12635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726" y="3449116"/>
            <a:ext cx="1238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2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CA96-4DCB-36A9-A786-A8D01C7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Recognition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FFE-D653-4225-9262-79C2D135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/>
              <a:t>Face Recognition Performance and Analysis on</a:t>
            </a:r>
            <a:r>
              <a:rPr lang="en-US" sz="4400" b="1"/>
              <a:t> </a:t>
            </a:r>
            <a:endParaRPr lang="en-US"/>
          </a:p>
          <a:p>
            <a:pPr marL="0" indent="0" algn="ctr">
              <a:buNone/>
            </a:pPr>
            <a:r>
              <a:rPr lang="en-US" sz="4400" b="1"/>
              <a:t>Real Datasets</a:t>
            </a:r>
            <a:endParaRPr lang="en-US"/>
          </a:p>
          <a:p>
            <a:pPr marL="0" indent="0" algn="ctr">
              <a:buNone/>
            </a:pPr>
            <a:endParaRPr lang="en-US" sz="44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0702-323D-3083-8E84-E854225C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/>
              <a:t>Motivations, Models, Datasets.</a:t>
            </a:r>
          </a:p>
          <a:p>
            <a:pPr marL="342900" indent="-342900">
              <a:buAutoNum type="arabicPeriod"/>
            </a:pPr>
            <a:r>
              <a:rPr lang="en-US"/>
              <a:t>Model Exploration over </a:t>
            </a:r>
            <a:br>
              <a:rPr lang="en-US"/>
            </a:br>
            <a:r>
              <a:rPr lang="en-US"/>
              <a:t>Datasets of Different Distributions.</a:t>
            </a:r>
          </a:p>
          <a:p>
            <a:pPr marL="342900" indent="-342900">
              <a:buAutoNum type="arabicPeriod"/>
            </a:pPr>
            <a:r>
              <a:rPr lang="en-US" b="1"/>
              <a:t>Face Recognition Performance and Analysis on Real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Synthetic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Morphed Faces.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 Adversarial Datasets.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3E5CC-2AAB-9968-733D-1EEE7F2E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37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E7D6-FEF7-DD66-DBA4-AB2ACFF9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Face Distribution</a:t>
            </a:r>
            <a:br>
              <a:rPr lang="en-US"/>
            </a:br>
            <a:r>
              <a:rPr lang="en-US" sz="3200" u="sng"/>
              <a:t>Dataset</a:t>
            </a:r>
            <a:r>
              <a:rPr lang="en-US" sz="3200"/>
              <a:t>: BFW</a:t>
            </a:r>
            <a:endParaRPr lang="pt-BR" sz="32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9E47A1-C192-1C1C-6EF0-3E255B56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72866"/>
              </p:ext>
            </p:extLst>
          </p:nvPr>
        </p:nvGraphicFramePr>
        <p:xfrm>
          <a:off x="0" y="1971773"/>
          <a:ext cx="12179243" cy="40741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427756326"/>
                    </a:ext>
                  </a:extLst>
                </a:gridCol>
                <a:gridCol w="1023581">
                  <a:extLst>
                    <a:ext uri="{9D8B030D-6E8A-4147-A177-3AD203B41FA5}">
                      <a16:colId xmlns:a16="http://schemas.microsoft.com/office/drawing/2014/main" val="2751330735"/>
                    </a:ext>
                  </a:extLst>
                </a:gridCol>
                <a:gridCol w="1347716">
                  <a:extLst>
                    <a:ext uri="{9D8B030D-6E8A-4147-A177-3AD203B41FA5}">
                      <a16:colId xmlns:a16="http://schemas.microsoft.com/office/drawing/2014/main" val="682846405"/>
                    </a:ext>
                  </a:extLst>
                </a:gridCol>
                <a:gridCol w="1740089">
                  <a:extLst>
                    <a:ext uri="{9D8B030D-6E8A-4147-A177-3AD203B41FA5}">
                      <a16:colId xmlns:a16="http://schemas.microsoft.com/office/drawing/2014/main" val="3774256078"/>
                    </a:ext>
                  </a:extLst>
                </a:gridCol>
                <a:gridCol w="1723029">
                  <a:extLst>
                    <a:ext uri="{9D8B030D-6E8A-4147-A177-3AD203B41FA5}">
                      <a16:colId xmlns:a16="http://schemas.microsoft.com/office/drawing/2014/main" val="1548503937"/>
                    </a:ext>
                  </a:extLst>
                </a:gridCol>
                <a:gridCol w="1723023">
                  <a:extLst>
                    <a:ext uri="{9D8B030D-6E8A-4147-A177-3AD203B41FA5}">
                      <a16:colId xmlns:a16="http://schemas.microsoft.com/office/drawing/2014/main" val="1005330447"/>
                    </a:ext>
                  </a:extLst>
                </a:gridCol>
                <a:gridCol w="1757146">
                  <a:extLst>
                    <a:ext uri="{9D8B030D-6E8A-4147-A177-3AD203B41FA5}">
                      <a16:colId xmlns:a16="http://schemas.microsoft.com/office/drawing/2014/main" val="1560473733"/>
                    </a:ext>
                  </a:extLst>
                </a:gridCol>
                <a:gridCol w="1721659">
                  <a:extLst>
                    <a:ext uri="{9D8B030D-6E8A-4147-A177-3AD203B41FA5}">
                      <a16:colId xmlns:a16="http://schemas.microsoft.com/office/drawing/2014/main" val="3679022447"/>
                    </a:ext>
                  </a:extLst>
                </a:gridCol>
              </a:tblGrid>
              <a:tr h="282448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#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EdgeFace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AdaFace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ResNet-101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ElasticFace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VGG16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/>
                        <a:t>Indian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err="1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2479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96.21%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96.81%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96.57%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/>
                        <a:t>White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2454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98.41%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98.61%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98.70%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11.61%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007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/>
                        <a:t>Black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2477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97.05%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97.74%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7.55%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97.74%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9290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err="1"/>
                        <a:t>Asian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2465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93.67%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6.57%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7.71%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62600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err="1"/>
                        <a:t>Avg</a:t>
                      </a:r>
                      <a:r>
                        <a:rPr lang="pt-BR" sz="1800" b="1"/>
                        <a:t>.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±SD</a:t>
                      </a:r>
                      <a:endParaRPr lang="pt-BR" sz="1800" b="1" err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96.34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±1.99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97.12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±1.40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7.67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±0.87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97.03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±1.56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9.49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±1.68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100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/>
                        <a:t>Indian</a:t>
                      </a:r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sz="1800" b="1"/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2446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96.24%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11.53%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96.03%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13.61%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51876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/>
                        <a:t>White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2459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98.86%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98.90%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11.59%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99.02%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14.19%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4231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/>
                        <a:t>Black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2468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11.02%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11.18%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57623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err="1"/>
                        <a:t>Asian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2460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94.84%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12.28%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031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err="1"/>
                        <a:t>Avg</a:t>
                      </a:r>
                      <a:r>
                        <a:rPr lang="pt-BR" sz="1800" b="1"/>
                        <a:t>.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±SD</a:t>
                      </a:r>
                      <a:endParaRPr lang="pt-BR" sz="1800" b="1" err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96.34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±1.74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96.73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±1.46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11.03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±0.75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96.69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±1.56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12.82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±1.35 (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%)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3898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95D8D-7AEC-D3C4-9454-03AC52FD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5AB73A-5748-EC2B-CDEA-BE3679513BD5}"/>
              </a:ext>
            </a:extLst>
          </p:cNvPr>
          <p:cNvSpPr/>
          <p:nvPr/>
        </p:nvSpPr>
        <p:spPr>
          <a:xfrm>
            <a:off x="2157984" y="3081528"/>
            <a:ext cx="10034016" cy="347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C1CEA-82B4-A99C-C244-656C3213B8FD}"/>
              </a:ext>
            </a:extLst>
          </p:cNvPr>
          <p:cNvSpPr/>
          <p:nvPr/>
        </p:nvSpPr>
        <p:spPr>
          <a:xfrm>
            <a:off x="2157984" y="4538755"/>
            <a:ext cx="10034016" cy="7617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8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858D-C15F-9710-CA6F-99F38418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Face Distribution</a:t>
            </a:r>
            <a:br>
              <a:rPr lang="en-US"/>
            </a:br>
            <a:r>
              <a:rPr lang="en-US" sz="3200" u="sng"/>
              <a:t>Dataset</a:t>
            </a:r>
            <a:r>
              <a:rPr lang="en-US" sz="3200"/>
              <a:t>: BFW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4E6A-F5A6-4AAD-DAEA-3D2B61BD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/>
              <a:t>Feature distributions (adaface_ir101_ms1mv2)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455F-8F30-58DC-F30B-E4A3BCC2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8AE25-E253-9528-4A4C-089D7B53AF8C}"/>
              </a:ext>
            </a:extLst>
          </p:cNvPr>
          <p:cNvSpPr txBox="1"/>
          <p:nvPr/>
        </p:nvSpPr>
        <p:spPr>
          <a:xfrm>
            <a:off x="5141594" y="5987018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err="1">
                <a:effectLst/>
              </a:rPr>
              <a:t>black_males</a:t>
            </a:r>
            <a:endParaRPr lang="en-US" b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86426-0F02-C9FA-E052-228468D8203B}"/>
              </a:ext>
            </a:extLst>
          </p:cNvPr>
          <p:cNvSpPr txBox="1"/>
          <p:nvPr/>
        </p:nvSpPr>
        <p:spPr>
          <a:xfrm>
            <a:off x="1498281" y="6014522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err="1">
                <a:effectLst/>
              </a:rPr>
              <a:t>black_females</a:t>
            </a:r>
            <a:endParaRPr lang="en-US" b="0"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EDF08E-802C-50F7-5DA1-600FB212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3" y="2852928"/>
            <a:ext cx="3915929" cy="2931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F72E3C-952A-4851-C2AC-D18945CC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92" y="2852928"/>
            <a:ext cx="3915930" cy="2905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D7B9C1-6275-0302-7FD6-B6EABBB1C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122" y="2852928"/>
            <a:ext cx="3915930" cy="29346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A5CC53-B1F0-8EFE-9B89-B67D1C57E64C}"/>
              </a:ext>
            </a:extLst>
          </p:cNvPr>
          <p:cNvSpPr txBox="1"/>
          <p:nvPr/>
        </p:nvSpPr>
        <p:spPr>
          <a:xfrm>
            <a:off x="9063682" y="5987018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err="1"/>
              <a:t>white</a:t>
            </a:r>
            <a:r>
              <a:rPr lang="en-US" b="0" err="1">
                <a:effectLst/>
              </a:rPr>
              <a:t>_males</a:t>
            </a:r>
            <a:endParaRPr lang="en-US" b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573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53AB-BDC8-3340-AA7A-7B7F5DF9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E1A2-7ECD-B679-C829-4F3FCACC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Link to pdf of this presentation</a:t>
            </a:r>
            <a:r>
              <a:rPr lang="en-US" dirty="0"/>
              <a:t>: </a:t>
            </a:r>
            <a:r>
              <a:rPr lang="en-US" dirty="0">
                <a:ea typeface="+mn-lt"/>
                <a:cs typeface="+mn-lt"/>
                <a:hlinkClick r:id="rId2"/>
              </a:rPr>
              <a:t>https://tinyurl.com/3s5b82y2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  <a:p>
            <a:r>
              <a:rPr lang="en-US" dirty="0"/>
              <a:t>Dataset Embeddings and Model scores: </a:t>
            </a:r>
            <a:r>
              <a:rPr lang="en-US" dirty="0">
                <a:ea typeface="+mn-lt"/>
                <a:cs typeface="+mn-lt"/>
                <a:hlinkClick r:id="rId3"/>
              </a:rPr>
              <a:t>https://tinyurl.com/5hkpb8ry</a:t>
            </a:r>
            <a:endParaRPr lang="en-US" dirty="0"/>
          </a:p>
          <a:p>
            <a:r>
              <a:rPr lang="en-US" dirty="0"/>
              <a:t>Sample Dataset Images: </a:t>
            </a:r>
            <a:r>
              <a:rPr lang="en-US" dirty="0">
                <a:ea typeface="+mn-lt"/>
                <a:cs typeface="+mn-lt"/>
                <a:hlinkClick r:id="rId4"/>
              </a:rPr>
              <a:t>https://tinyurl.com/5n7ewek6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  <a:p>
            <a:r>
              <a:rPr lang="en-US" dirty="0" err="1"/>
              <a:t>AdaFace</a:t>
            </a:r>
            <a:r>
              <a:rPr lang="en-US" dirty="0"/>
              <a:t> pretrained weights: </a:t>
            </a:r>
            <a:r>
              <a:rPr lang="en-US" dirty="0">
                <a:ea typeface="+mn-lt"/>
                <a:cs typeface="+mn-lt"/>
                <a:hlinkClick r:id="rId5"/>
              </a:rPr>
              <a:t>https://tinyurl.com/3sbhrcym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  <a:p>
            <a:r>
              <a:rPr lang="en-US" dirty="0"/>
              <a:t>Analysis: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Visualizing feature maps: </a:t>
            </a:r>
            <a:r>
              <a:rPr lang="en-US" dirty="0">
                <a:ea typeface="+mn-lt"/>
                <a:cs typeface="+mn-lt"/>
                <a:hlinkClick r:id="rId6"/>
              </a:rPr>
              <a:t>https://tinyurl.com/y8zbp5u9</a:t>
            </a:r>
            <a:endParaRPr lang="en-US" dirty="0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Visualizing model embeddings: </a:t>
            </a:r>
            <a:r>
              <a:rPr lang="en-US" dirty="0">
                <a:ea typeface="+mn-lt"/>
                <a:cs typeface="+mn-lt"/>
                <a:hlinkClick r:id="rId7"/>
              </a:rPr>
              <a:t>https://tinyurl.com/2rnjwfpp</a:t>
            </a:r>
            <a:r>
              <a:rPr lang="en-US" dirty="0">
                <a:ea typeface="+mn-lt"/>
                <a:cs typeface="+mn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ED6C2-563F-8298-1811-F5D8442F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9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858D-C15F-9710-CA6F-99F38418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Face Distribution</a:t>
            </a:r>
            <a:br>
              <a:rPr lang="en-US"/>
            </a:br>
            <a:r>
              <a:rPr lang="en-US" sz="3200" u="sng"/>
              <a:t>Dataset</a:t>
            </a:r>
            <a:r>
              <a:rPr lang="en-US" sz="3200"/>
              <a:t>: BFW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455F-8F30-58DC-F30B-E4A3BCC2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3AA53-65B6-C94E-3100-3B1309DFBBF5}"/>
              </a:ext>
            </a:extLst>
          </p:cNvPr>
          <p:cNvSpPr txBox="1"/>
          <p:nvPr/>
        </p:nvSpPr>
        <p:spPr>
          <a:xfrm>
            <a:off x="8148455" y="166175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ResNet-101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28B09-BAB6-61EE-9FCC-9FA212551580}"/>
              </a:ext>
            </a:extLst>
          </p:cNvPr>
          <p:cNvSpPr txBox="1"/>
          <p:nvPr/>
        </p:nvSpPr>
        <p:spPr>
          <a:xfrm>
            <a:off x="1676821" y="166175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/>
              <a:t>AdaFace</a:t>
            </a:r>
          </a:p>
        </p:txBody>
      </p:sp>
      <p:pic>
        <p:nvPicPr>
          <p:cNvPr id="10" name="Picture 9" descr="A close-up of a person&amp;#39;s face&#10;&#10;Description automatically generated">
            <a:extLst>
              <a:ext uri="{FF2B5EF4-FFF2-40B4-BE49-F238E27FC236}">
                <a16:creationId xmlns:a16="http://schemas.microsoft.com/office/drawing/2014/main" id="{7F4D89A1-B61F-4090-6551-816DA6B9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52" y="3566040"/>
            <a:ext cx="1266825" cy="1400175"/>
          </a:xfrm>
          <a:prstGeom prst="rect">
            <a:avLst/>
          </a:prstGeom>
        </p:spPr>
      </p:pic>
      <p:pic>
        <p:nvPicPr>
          <p:cNvPr id="11" name="Picture 10" descr="A green square with black dots&#10;&#10;Description automatically generated">
            <a:extLst>
              <a:ext uri="{FF2B5EF4-FFF2-40B4-BE49-F238E27FC236}">
                <a16:creationId xmlns:a16="http://schemas.microsoft.com/office/drawing/2014/main" id="{BD50DE65-5316-4A43-B533-43AAAC62CE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2" r="-725" b="-105"/>
          <a:stretch/>
        </p:blipFill>
        <p:spPr>
          <a:xfrm>
            <a:off x="8147564" y="2047088"/>
            <a:ext cx="1499236" cy="4472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C1CFE2-6C33-8DC7-0A8C-D211877DE73C}"/>
              </a:ext>
            </a:extLst>
          </p:cNvPr>
          <p:cNvSpPr txBox="1"/>
          <p:nvPr/>
        </p:nvSpPr>
        <p:spPr>
          <a:xfrm>
            <a:off x="4381384" y="224130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Top performer for </a:t>
            </a:r>
            <a:r>
              <a:rPr lang="en-US" b="1" err="1"/>
              <a:t>AdaFace</a:t>
            </a:r>
            <a:endParaRPr lang="en-US" b="1"/>
          </a:p>
        </p:txBody>
      </p:sp>
      <p:pic>
        <p:nvPicPr>
          <p:cNvPr id="15" name="Picture 14" descr="A close-up of a screen&#10;&#10;Description automatically generated">
            <a:extLst>
              <a:ext uri="{FF2B5EF4-FFF2-40B4-BE49-F238E27FC236}">
                <a16:creationId xmlns:a16="http://schemas.microsoft.com/office/drawing/2014/main" id="{ADBD8BAB-1154-0BCF-74E5-DE14C519A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664" y="2028423"/>
            <a:ext cx="1494137" cy="44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91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858D-C15F-9710-CA6F-99F38418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Balanced Face Distribution</a:t>
            </a:r>
            <a:br>
              <a:rPr lang="en-US"/>
            </a:br>
            <a:r>
              <a:rPr lang="en-US" sz="3200" u="sng"/>
              <a:t>Dataset</a:t>
            </a:r>
            <a:r>
              <a:rPr lang="en-US" sz="3200"/>
              <a:t>: BFW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455F-8F30-58DC-F30B-E4A3BCC2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3AA53-65B6-C94E-3100-3B1309DFBBF5}"/>
              </a:ext>
            </a:extLst>
          </p:cNvPr>
          <p:cNvSpPr txBox="1"/>
          <p:nvPr/>
        </p:nvSpPr>
        <p:spPr>
          <a:xfrm>
            <a:off x="8148455" y="166175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ResNet-101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28B09-BAB6-61EE-9FCC-9FA212551580}"/>
              </a:ext>
            </a:extLst>
          </p:cNvPr>
          <p:cNvSpPr txBox="1"/>
          <p:nvPr/>
        </p:nvSpPr>
        <p:spPr>
          <a:xfrm>
            <a:off x="1676821" y="166175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/>
              <a:t>AdaFace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C1CFE2-6C33-8DC7-0A8C-D211877DE73C}"/>
              </a:ext>
            </a:extLst>
          </p:cNvPr>
          <p:cNvSpPr txBox="1"/>
          <p:nvPr/>
        </p:nvSpPr>
        <p:spPr>
          <a:xfrm>
            <a:off x="4381384" y="224130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Top performer for ResNet-101</a:t>
            </a:r>
          </a:p>
        </p:txBody>
      </p:sp>
      <p:pic>
        <p:nvPicPr>
          <p:cNvPr id="3" name="Picture 2" descr="A close-up of a person&amp;#39;s face&#10;&#10;Description automatically generated">
            <a:extLst>
              <a:ext uri="{FF2B5EF4-FFF2-40B4-BE49-F238E27FC236}">
                <a16:creationId xmlns:a16="http://schemas.microsoft.com/office/drawing/2014/main" id="{7D35DE20-837F-5C64-B599-C01CBE9BE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351" y="3428933"/>
            <a:ext cx="1114425" cy="1438275"/>
          </a:xfrm>
          <a:prstGeom prst="rect">
            <a:avLst/>
          </a:prstGeom>
        </p:spPr>
      </p:pic>
      <p:pic>
        <p:nvPicPr>
          <p:cNvPr id="5" name="Picture 4" descr="A green and yellow pixelated square&#10;&#10;Description automatically generated">
            <a:extLst>
              <a:ext uri="{FF2B5EF4-FFF2-40B4-BE49-F238E27FC236}">
                <a16:creationId xmlns:a16="http://schemas.microsoft.com/office/drawing/2014/main" id="{9E2F1B58-DD8D-4248-3CBB-78F97BB5F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003" y="2059009"/>
            <a:ext cx="1401517" cy="4296178"/>
          </a:xfrm>
          <a:prstGeom prst="rect">
            <a:avLst/>
          </a:prstGeom>
        </p:spPr>
      </p:pic>
      <p:pic>
        <p:nvPicPr>
          <p:cNvPr id="6" name="Picture 5" descr="A green and blue pixelated image&#10;&#10;Description automatically generated">
            <a:extLst>
              <a:ext uri="{FF2B5EF4-FFF2-40B4-BE49-F238E27FC236}">
                <a16:creationId xmlns:a16="http://schemas.microsoft.com/office/drawing/2014/main" id="{940D0F77-BBEC-35CF-58EC-AB7C7FEF6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054" y="2028419"/>
            <a:ext cx="1394172" cy="43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6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E7D6-FEF7-DD66-DBA4-AB2ACFF9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Comparisons, based 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9E47A1-C192-1C1C-6EF0-3E255B56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81221"/>
              </p:ext>
            </p:extLst>
          </p:nvPr>
        </p:nvGraphicFramePr>
        <p:xfrm>
          <a:off x="82598" y="2189146"/>
          <a:ext cx="12026804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5347">
                  <a:extLst>
                    <a:ext uri="{9D8B030D-6E8A-4147-A177-3AD203B41FA5}">
                      <a16:colId xmlns:a16="http://schemas.microsoft.com/office/drawing/2014/main" val="1427756326"/>
                    </a:ext>
                  </a:extLst>
                </a:gridCol>
                <a:gridCol w="1288120">
                  <a:extLst>
                    <a:ext uri="{9D8B030D-6E8A-4147-A177-3AD203B41FA5}">
                      <a16:colId xmlns:a16="http://schemas.microsoft.com/office/drawing/2014/main" val="682846405"/>
                    </a:ext>
                  </a:extLst>
                </a:gridCol>
                <a:gridCol w="2848742">
                  <a:extLst>
                    <a:ext uri="{9D8B030D-6E8A-4147-A177-3AD203B41FA5}">
                      <a16:colId xmlns:a16="http://schemas.microsoft.com/office/drawing/2014/main" val="4049767219"/>
                    </a:ext>
                  </a:extLst>
                </a:gridCol>
                <a:gridCol w="1212727">
                  <a:extLst>
                    <a:ext uri="{9D8B030D-6E8A-4147-A177-3AD203B41FA5}">
                      <a16:colId xmlns:a16="http://schemas.microsoft.com/office/drawing/2014/main" val="3774256078"/>
                    </a:ext>
                  </a:extLst>
                </a:gridCol>
                <a:gridCol w="1107639">
                  <a:extLst>
                    <a:ext uri="{9D8B030D-6E8A-4147-A177-3AD203B41FA5}">
                      <a16:colId xmlns:a16="http://schemas.microsoft.com/office/drawing/2014/main" val="1548503937"/>
                    </a:ext>
                  </a:extLst>
                </a:gridCol>
                <a:gridCol w="1397708">
                  <a:extLst>
                    <a:ext uri="{9D8B030D-6E8A-4147-A177-3AD203B41FA5}">
                      <a16:colId xmlns:a16="http://schemas.microsoft.com/office/drawing/2014/main" val="1005330447"/>
                    </a:ext>
                  </a:extLst>
                </a:gridCol>
                <a:gridCol w="1412087">
                  <a:extLst>
                    <a:ext uri="{9D8B030D-6E8A-4147-A177-3AD203B41FA5}">
                      <a16:colId xmlns:a16="http://schemas.microsoft.com/office/drawing/2014/main" val="1560473733"/>
                    </a:ext>
                  </a:extLst>
                </a:gridCol>
                <a:gridCol w="1304434">
                  <a:extLst>
                    <a:ext uri="{9D8B030D-6E8A-4147-A177-3AD203B41FA5}">
                      <a16:colId xmlns:a16="http://schemas.microsoft.com/office/drawing/2014/main" val="3679022447"/>
                    </a:ext>
                  </a:extLst>
                </a:gridCol>
              </a:tblGrid>
              <a:tr h="282448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#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Quality Score</a:t>
                      </a:r>
                      <a:r>
                        <a:rPr lang="en-US" sz="1800" b="1" baseline="30000">
                          <a:solidFill>
                            <a:schemeClr val="tx1"/>
                          </a:solidFill>
                        </a:rPr>
                        <a:t>[1]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 (Avg. ±SD)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EdgeFace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AdaFace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ResNet-101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ElasticFace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VGG16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/>
                        <a:t>Celeb-A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26033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0.2887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±0.1210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96.53%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97.10%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11.91%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/>
                        <a:t>Celeb-A-HQ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26062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0.5272 </a:t>
                      </a: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Aptos"/>
                        </a:rPr>
                        <a:t>±0.0980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96.69%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11.02%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13.28%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007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4870C2-5EB2-90C7-C6F2-BA470DCC6690}"/>
              </a:ext>
            </a:extLst>
          </p:cNvPr>
          <p:cNvSpPr txBox="1"/>
          <p:nvPr/>
        </p:nvSpPr>
        <p:spPr>
          <a:xfrm>
            <a:off x="-1" y="6442502"/>
            <a:ext cx="1091695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</a:t>
            </a:r>
            <a:r>
              <a:rPr lang="en-US" sz="105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Babnik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Ž., Peer, P. and </a:t>
            </a:r>
            <a:r>
              <a:rPr lang="en-US" sz="105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Štruc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V., 2022, August. </a:t>
            </a:r>
            <a:r>
              <a:rPr lang="en-US" sz="105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FaceQAN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Face image quality assessment through adversarial noise exploration. In </a:t>
            </a:r>
            <a:r>
              <a:rPr lang="en-US" sz="105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2022 26th International Conference on Pattern Recognition (ICPR)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748-754). IEEE. 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https://github.com/LSIbabnikz/FaceQAN</a:t>
            </a:r>
            <a:r>
              <a:rPr lang="en-US" sz="105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0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0EB443-3696-E019-93EC-8722C757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583B6-ACBA-2203-0507-9A300C74A631}"/>
              </a:ext>
            </a:extLst>
          </p:cNvPr>
          <p:cNvSpPr txBox="1"/>
          <p:nvPr/>
        </p:nvSpPr>
        <p:spPr>
          <a:xfrm>
            <a:off x="5497919" y="1684405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A4FA6-265C-8FCB-442E-DC2075F3223E}"/>
              </a:ext>
            </a:extLst>
          </p:cNvPr>
          <p:cNvSpPr txBox="1"/>
          <p:nvPr/>
        </p:nvSpPr>
        <p:spPr>
          <a:xfrm>
            <a:off x="5743306" y="3373052"/>
            <a:ext cx="70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C1C8-1033-1C49-CA54-43D43303BEB9}"/>
              </a:ext>
            </a:extLst>
          </p:cNvPr>
          <p:cNvSpPr txBox="1"/>
          <p:nvPr/>
        </p:nvSpPr>
        <p:spPr>
          <a:xfrm>
            <a:off x="5662450" y="4883695"/>
            <a:ext cx="86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Pose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9E47A1-C192-1C1C-6EF0-3E255B56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91562"/>
              </p:ext>
            </p:extLst>
          </p:nvPr>
        </p:nvGraphicFramePr>
        <p:xfrm>
          <a:off x="69869" y="3834717"/>
          <a:ext cx="12039533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3312">
                  <a:extLst>
                    <a:ext uri="{9D8B030D-6E8A-4147-A177-3AD203B41FA5}">
                      <a16:colId xmlns:a16="http://schemas.microsoft.com/office/drawing/2014/main" val="1427756326"/>
                    </a:ext>
                  </a:extLst>
                </a:gridCol>
                <a:gridCol w="1673312">
                  <a:extLst>
                    <a:ext uri="{9D8B030D-6E8A-4147-A177-3AD203B41FA5}">
                      <a16:colId xmlns:a16="http://schemas.microsoft.com/office/drawing/2014/main" val="3133300560"/>
                    </a:ext>
                  </a:extLst>
                </a:gridCol>
                <a:gridCol w="2020133">
                  <a:extLst>
                    <a:ext uri="{9D8B030D-6E8A-4147-A177-3AD203B41FA5}">
                      <a16:colId xmlns:a16="http://schemas.microsoft.com/office/drawing/2014/main" val="3774256078"/>
                    </a:ext>
                  </a:extLst>
                </a:gridCol>
                <a:gridCol w="1963823">
                  <a:extLst>
                    <a:ext uri="{9D8B030D-6E8A-4147-A177-3AD203B41FA5}">
                      <a16:colId xmlns:a16="http://schemas.microsoft.com/office/drawing/2014/main" val="1548503937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1005330447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1560473733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367902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#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EdgeFace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AdaFace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ResNet-101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ElasticFace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VGG16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/>
                        <a:t>CALFW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8935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96.90%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689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9E47A1-C192-1C1C-6EF0-3E255B56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43101"/>
              </p:ext>
            </p:extLst>
          </p:nvPr>
        </p:nvGraphicFramePr>
        <p:xfrm>
          <a:off x="82598" y="5345360"/>
          <a:ext cx="12039533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3312">
                  <a:extLst>
                    <a:ext uri="{9D8B030D-6E8A-4147-A177-3AD203B41FA5}">
                      <a16:colId xmlns:a16="http://schemas.microsoft.com/office/drawing/2014/main" val="1427756326"/>
                    </a:ext>
                  </a:extLst>
                </a:gridCol>
                <a:gridCol w="1673312">
                  <a:extLst>
                    <a:ext uri="{9D8B030D-6E8A-4147-A177-3AD203B41FA5}">
                      <a16:colId xmlns:a16="http://schemas.microsoft.com/office/drawing/2014/main" val="1867847134"/>
                    </a:ext>
                  </a:extLst>
                </a:gridCol>
                <a:gridCol w="2020133">
                  <a:extLst>
                    <a:ext uri="{9D8B030D-6E8A-4147-A177-3AD203B41FA5}">
                      <a16:colId xmlns:a16="http://schemas.microsoft.com/office/drawing/2014/main" val="3774256078"/>
                    </a:ext>
                  </a:extLst>
                </a:gridCol>
                <a:gridCol w="1963823">
                  <a:extLst>
                    <a:ext uri="{9D8B030D-6E8A-4147-A177-3AD203B41FA5}">
                      <a16:colId xmlns:a16="http://schemas.microsoft.com/office/drawing/2014/main" val="1548503937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1005330447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1560473733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367902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#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EdgeFace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AdaFace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ResNet-101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ElasticFace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VGG16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/>
                        <a:t>CPLFW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10272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82.26%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87.79%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87.34%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6891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6906DC-18AC-D2C3-8A1B-232D91A11B2A}"/>
              </a:ext>
            </a:extLst>
          </p:cNvPr>
          <p:cNvSpPr/>
          <p:nvPr/>
        </p:nvSpPr>
        <p:spPr>
          <a:xfrm>
            <a:off x="6860375" y="2178986"/>
            <a:ext cx="1168057" cy="11012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6A19006-2AB0-B45C-F05E-879A31048F9F}"/>
              </a:ext>
            </a:extLst>
          </p:cNvPr>
          <p:cNvSpPr/>
          <p:nvPr/>
        </p:nvSpPr>
        <p:spPr>
          <a:xfrm>
            <a:off x="9398171" y="2217260"/>
            <a:ext cx="1419181" cy="11012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80A296-FCDB-91E2-8ACE-413F1B65323D}"/>
              </a:ext>
            </a:extLst>
          </p:cNvPr>
          <p:cNvSpPr/>
          <p:nvPr/>
        </p:nvSpPr>
        <p:spPr>
          <a:xfrm>
            <a:off x="5392773" y="3795044"/>
            <a:ext cx="1382931" cy="7813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E0CFF0-5E96-3130-5E93-9608A2237031}"/>
              </a:ext>
            </a:extLst>
          </p:cNvPr>
          <p:cNvSpPr/>
          <p:nvPr/>
        </p:nvSpPr>
        <p:spPr>
          <a:xfrm>
            <a:off x="5431675" y="5345360"/>
            <a:ext cx="1382931" cy="7813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6A180E-8C4E-EF87-B6CA-C7A66A707A09}"/>
              </a:ext>
            </a:extLst>
          </p:cNvPr>
          <p:cNvSpPr/>
          <p:nvPr/>
        </p:nvSpPr>
        <p:spPr>
          <a:xfrm>
            <a:off x="8992461" y="3834717"/>
            <a:ext cx="1382931" cy="7813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E69C92-DA6E-E154-5AA1-98699A14604E}"/>
              </a:ext>
            </a:extLst>
          </p:cNvPr>
          <p:cNvSpPr/>
          <p:nvPr/>
        </p:nvSpPr>
        <p:spPr>
          <a:xfrm>
            <a:off x="8992460" y="5345360"/>
            <a:ext cx="1382931" cy="7813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D0A11-A838-C87A-F030-00CD03183573}"/>
              </a:ext>
            </a:extLst>
          </p:cNvPr>
          <p:cNvSpPr txBox="1"/>
          <p:nvPr/>
        </p:nvSpPr>
        <p:spPr>
          <a:xfrm>
            <a:off x="7444403" y="601433"/>
            <a:ext cx="440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/>
              <a:t>Lightweight face recognition models</a:t>
            </a:r>
            <a:r>
              <a:rPr lang="en-US" b="1"/>
              <a:t> not as good</a:t>
            </a:r>
            <a:r>
              <a:rPr lang="en-US"/>
              <a:t>, but </a:t>
            </a:r>
            <a:r>
              <a:rPr lang="en-US" b="1"/>
              <a:t>good alternative for cheaper resource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686732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CA96-4DCB-36A9-A786-A8D01C7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Recognition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FFE-D653-4225-9262-79C2D135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/>
              <a:t>Face Recognition Performance and Analysis on</a:t>
            </a:r>
            <a:r>
              <a:rPr lang="en-US" sz="4400" b="1"/>
              <a:t> </a:t>
            </a:r>
            <a:endParaRPr lang="en-US"/>
          </a:p>
          <a:p>
            <a:pPr marL="0" indent="0" algn="ctr">
              <a:buNone/>
            </a:pPr>
            <a:r>
              <a:rPr lang="en-US" sz="4400" b="1"/>
              <a:t>Synthetic Datasets</a:t>
            </a:r>
            <a:endParaRPr lang="en-US"/>
          </a:p>
          <a:p>
            <a:pPr marL="0" indent="0" algn="ctr">
              <a:buNone/>
            </a:pPr>
            <a:endParaRPr lang="en-US" sz="44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0702-323D-3083-8E84-E854225C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/>
              <a:t>Motivations, Models, Datasets.</a:t>
            </a:r>
          </a:p>
          <a:p>
            <a:pPr marL="342900" indent="-342900">
              <a:buAutoNum type="arabicPeriod"/>
            </a:pPr>
            <a:r>
              <a:rPr lang="en-US"/>
              <a:t>Model Exploration over </a:t>
            </a:r>
            <a:br>
              <a:rPr lang="en-US"/>
            </a:br>
            <a:r>
              <a:rPr lang="en-US"/>
              <a:t>Datasets of Different Distributions.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Real Datasets.</a:t>
            </a:r>
          </a:p>
          <a:p>
            <a:pPr marL="342900" indent="-342900">
              <a:buAutoNum type="arabicPeriod"/>
            </a:pPr>
            <a:r>
              <a:rPr lang="en-US" b="1"/>
              <a:t>Face Recognition Performance and Analysis on Synthetic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Morphed Faces.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 Adversarial Datasets.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3E5CC-2AAB-9968-733D-1EEE7F2E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7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E7D6-FEF7-DD66-DBA4-AB2ACFF9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Performance:</a:t>
            </a:r>
            <a:br>
              <a:rPr lang="en-US"/>
            </a:br>
            <a:r>
              <a:rPr lang="en-US"/>
              <a:t>Real vs Synthetic Data Distributions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9E47A1-C192-1C1C-6EF0-3E255B56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79001"/>
              </p:ext>
            </p:extLst>
          </p:nvPr>
        </p:nvGraphicFramePr>
        <p:xfrm>
          <a:off x="1175924" y="2822222"/>
          <a:ext cx="9836736" cy="18541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2497">
                  <a:extLst>
                    <a:ext uri="{9D8B030D-6E8A-4147-A177-3AD203B41FA5}">
                      <a16:colId xmlns:a16="http://schemas.microsoft.com/office/drawing/2014/main" val="1427756326"/>
                    </a:ext>
                  </a:extLst>
                </a:gridCol>
                <a:gridCol w="1732497">
                  <a:extLst>
                    <a:ext uri="{9D8B030D-6E8A-4147-A177-3AD203B41FA5}">
                      <a16:colId xmlns:a16="http://schemas.microsoft.com/office/drawing/2014/main" val="356530300"/>
                    </a:ext>
                  </a:extLst>
                </a:gridCol>
                <a:gridCol w="2208254">
                  <a:extLst>
                    <a:ext uri="{9D8B030D-6E8A-4147-A177-3AD203B41FA5}">
                      <a16:colId xmlns:a16="http://schemas.microsoft.com/office/drawing/2014/main" val="3774256078"/>
                    </a:ext>
                  </a:extLst>
                </a:gridCol>
                <a:gridCol w="2538316">
                  <a:extLst>
                    <a:ext uri="{9D8B030D-6E8A-4147-A177-3AD203B41FA5}">
                      <a16:colId xmlns:a16="http://schemas.microsoft.com/office/drawing/2014/main" val="1548503937"/>
                    </a:ext>
                  </a:extLst>
                </a:gridCol>
                <a:gridCol w="1625172">
                  <a:extLst>
                    <a:ext uri="{9D8B030D-6E8A-4147-A177-3AD203B41FA5}">
                      <a16:colId xmlns:a16="http://schemas.microsoft.com/office/drawing/2014/main" val="1560473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EdgeFace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AdaFace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ElasticFace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Celeb</a:t>
                      </a: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-A-HQ</a:t>
                      </a:r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Real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96.64%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97.22%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689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CPLFW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81.96%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87.76%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87.17%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4765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DigiFace-1M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Synthetic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96.73%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99.10%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98.97%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7220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SynFace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25.36%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27.68%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28.21%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469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AE6202-3D4B-77F7-0EDF-CA165E334615}"/>
              </a:ext>
            </a:extLst>
          </p:cNvPr>
          <p:cNvSpPr txBox="1"/>
          <p:nvPr/>
        </p:nvSpPr>
        <p:spPr>
          <a:xfrm>
            <a:off x="4360507" y="2345988"/>
            <a:ext cx="34675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#IDs: 3000, # Images: 9000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50061-C901-C397-A482-07CFBF64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6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858D-C15F-9710-CA6F-99F38418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Performance:</a:t>
            </a:r>
            <a:br>
              <a:rPr lang="en-US"/>
            </a:br>
            <a:r>
              <a:rPr lang="en-US"/>
              <a:t>Real vs Synthetic Data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4E6A-F5A6-4AAD-DAEA-3D2B61BD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/>
              <a:t>Feature distributions (adaface_ir101_ms1mv2)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455F-8F30-58DC-F30B-E4A3BCC2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86426-0F02-C9FA-E052-228468D8203B}"/>
              </a:ext>
            </a:extLst>
          </p:cNvPr>
          <p:cNvSpPr txBox="1"/>
          <p:nvPr/>
        </p:nvSpPr>
        <p:spPr>
          <a:xfrm>
            <a:off x="1486391" y="3179505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err="1">
                <a:effectLst/>
              </a:rPr>
              <a:t>CelebA</a:t>
            </a:r>
            <a:r>
              <a:rPr lang="en-US" b="0">
                <a:effectLst/>
              </a:rPr>
              <a:t>-HQ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DAF588-A96D-018A-190C-00DF06F24221}"/>
              </a:ext>
            </a:extLst>
          </p:cNvPr>
          <p:cNvSpPr txBox="1"/>
          <p:nvPr/>
        </p:nvSpPr>
        <p:spPr>
          <a:xfrm>
            <a:off x="1486391" y="5403038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effectLst/>
              </a:rPr>
              <a:t>CPLFW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1AFC3-88DB-2B5D-E0A8-842D7515AC0E}"/>
              </a:ext>
            </a:extLst>
          </p:cNvPr>
          <p:cNvSpPr txBox="1"/>
          <p:nvPr/>
        </p:nvSpPr>
        <p:spPr>
          <a:xfrm>
            <a:off x="8796798" y="3179505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effectLst/>
              </a:rPr>
              <a:t>DigiFace1M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B4EBD8-E148-BEF7-8FC7-F79265C6AA43}"/>
              </a:ext>
            </a:extLst>
          </p:cNvPr>
          <p:cNvSpPr txBox="1"/>
          <p:nvPr/>
        </p:nvSpPr>
        <p:spPr>
          <a:xfrm>
            <a:off x="8796798" y="5341152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>
                <a:effectLst/>
              </a:rPr>
              <a:t>SynFace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E6D92D-2FC4-97F1-8144-2154E1AB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2395856"/>
            <a:ext cx="2700800" cy="204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5A6A5C-A59C-1C9E-A205-7DC5AD33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548515"/>
            <a:ext cx="2700799" cy="20603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969E1E-FE58-F9BC-70B2-64C7DD2BD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199" y="4511353"/>
            <a:ext cx="2700799" cy="20918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5DE15F-A637-1B67-7901-CC858948B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563" y="2482505"/>
            <a:ext cx="2704436" cy="20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55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CA96-4DCB-36A9-A786-A8D01C7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Recognition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FFE-D653-4225-9262-79C2D135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/>
              <a:t>Face Recognition Performance and Analysis on</a:t>
            </a:r>
            <a:r>
              <a:rPr lang="en-US" sz="4400" b="1"/>
              <a:t> </a:t>
            </a:r>
            <a:endParaRPr lang="en-US"/>
          </a:p>
          <a:p>
            <a:pPr marL="0" indent="0" algn="ctr">
              <a:buNone/>
            </a:pPr>
            <a:r>
              <a:rPr lang="en-US" sz="4400" b="1"/>
              <a:t>Morphed Faces</a:t>
            </a:r>
            <a:endParaRPr lang="en-US"/>
          </a:p>
          <a:p>
            <a:pPr marL="0" indent="0" algn="ctr">
              <a:buNone/>
            </a:pPr>
            <a:endParaRPr lang="en-US" sz="44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0702-323D-3083-8E84-E854225C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/>
              <a:t>Motivations, Models, Datasets.</a:t>
            </a:r>
          </a:p>
          <a:p>
            <a:pPr marL="342900" indent="-342900">
              <a:buAutoNum type="arabicPeriod"/>
            </a:pPr>
            <a:r>
              <a:rPr lang="en-US"/>
              <a:t>Model Exploration over </a:t>
            </a:r>
            <a:br>
              <a:rPr lang="en-US"/>
            </a:br>
            <a:r>
              <a:rPr lang="en-US"/>
              <a:t>Datasets of Different Distributions.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Real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Synthetic Datasets.</a:t>
            </a:r>
          </a:p>
          <a:p>
            <a:pPr marL="342900" indent="-342900">
              <a:buAutoNum type="arabicPeriod"/>
            </a:pPr>
            <a:r>
              <a:rPr lang="en-US" b="1"/>
              <a:t>Face Recognition Performance and Analysis on Morphed Faces.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 Adversarial Datasets.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E240F-B052-8C85-DD06-E10E3D04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6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E7D6-FEF7-DD66-DBA4-AB2ACFF9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Morphed Faces</a:t>
            </a:r>
            <a:br>
              <a:rPr lang="en-US"/>
            </a:br>
            <a:r>
              <a:rPr lang="en-US"/>
              <a:t>IMPUS </a:t>
            </a:r>
            <a:r>
              <a:rPr lang="en-US" baseline="30000"/>
              <a:t>[1]</a:t>
            </a:r>
            <a:r>
              <a:rPr lang="en-US"/>
              <a:t> Morphed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9E47A1-C192-1C1C-6EF0-3E255B56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54537"/>
              </p:ext>
            </p:extLst>
          </p:nvPr>
        </p:nvGraphicFramePr>
        <p:xfrm>
          <a:off x="68376" y="2574680"/>
          <a:ext cx="12039533" cy="11125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3312">
                  <a:extLst>
                    <a:ext uri="{9D8B030D-6E8A-4147-A177-3AD203B41FA5}">
                      <a16:colId xmlns:a16="http://schemas.microsoft.com/office/drawing/2014/main" val="1427756326"/>
                    </a:ext>
                  </a:extLst>
                </a:gridCol>
                <a:gridCol w="1673312">
                  <a:extLst>
                    <a:ext uri="{9D8B030D-6E8A-4147-A177-3AD203B41FA5}">
                      <a16:colId xmlns:a16="http://schemas.microsoft.com/office/drawing/2014/main" val="1606443989"/>
                    </a:ext>
                  </a:extLst>
                </a:gridCol>
                <a:gridCol w="2020133">
                  <a:extLst>
                    <a:ext uri="{9D8B030D-6E8A-4147-A177-3AD203B41FA5}">
                      <a16:colId xmlns:a16="http://schemas.microsoft.com/office/drawing/2014/main" val="3774256078"/>
                    </a:ext>
                  </a:extLst>
                </a:gridCol>
                <a:gridCol w="1963823">
                  <a:extLst>
                    <a:ext uri="{9D8B030D-6E8A-4147-A177-3AD203B41FA5}">
                      <a16:colId xmlns:a16="http://schemas.microsoft.com/office/drawing/2014/main" val="1548503937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1005330447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1560473733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367902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#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EdgeFace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AdaFace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ResNet-101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ElasticFace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VGG16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36.89%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99.89%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95.33%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689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26.59%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4.12%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99.89%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97.33%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480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CE3523-5AAB-E9E2-866D-A021175596E0}"/>
              </a:ext>
            </a:extLst>
          </p:cNvPr>
          <p:cNvSpPr txBox="1"/>
          <p:nvPr/>
        </p:nvSpPr>
        <p:spPr>
          <a:xfrm>
            <a:off x="2334957" y="2058851"/>
            <a:ext cx="8179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Embedding Similarity threshold between (original, morph) pairs = 0.6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7DE0D-8ED9-4EC0-BAFC-3BC7F0F0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406CB-5C2C-09AC-B286-AE46CF870AFA}"/>
              </a:ext>
            </a:extLst>
          </p:cNvPr>
          <p:cNvSpPr txBox="1"/>
          <p:nvPr/>
        </p:nvSpPr>
        <p:spPr>
          <a:xfrm>
            <a:off x="2146" y="6602569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[1] </a:t>
            </a:r>
            <a:r>
              <a:rPr lang="en-US" sz="1000">
                <a:hlinkClick r:id="rId2"/>
              </a:rPr>
              <a:t>https://github.com/gol2022/impus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500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CA96-4DCB-36A9-A786-A8D01C7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Recognition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FFE-D653-4225-9262-79C2D135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b="1"/>
              <a:t>Face Recognition Performance and Analysis on</a:t>
            </a:r>
            <a:r>
              <a:rPr lang="en-US" sz="4400" b="1"/>
              <a:t> </a:t>
            </a:r>
            <a:endParaRPr lang="en-US"/>
          </a:p>
          <a:p>
            <a:pPr marL="0" indent="0" algn="ctr">
              <a:buNone/>
            </a:pPr>
            <a:r>
              <a:rPr lang="en-US" sz="4400" b="1"/>
              <a:t>Adversarial Datasets</a:t>
            </a:r>
            <a:endParaRPr lang="en-US"/>
          </a:p>
          <a:p>
            <a:pPr marL="0" indent="0" algn="ctr">
              <a:buNone/>
            </a:pPr>
            <a:endParaRPr lang="en-US" sz="4400" b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0702-323D-3083-8E84-E854225C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/>
              <a:t>Motivations, Models, Datasets.</a:t>
            </a:r>
          </a:p>
          <a:p>
            <a:pPr marL="342900" indent="-342900">
              <a:buAutoNum type="arabicPeriod"/>
            </a:pPr>
            <a:r>
              <a:rPr lang="en-US"/>
              <a:t>Model Exploration over </a:t>
            </a:r>
            <a:br>
              <a:rPr lang="en-US"/>
            </a:br>
            <a:r>
              <a:rPr lang="en-US"/>
              <a:t>Datasets of Different Distributions.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Real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Synthetic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Morphed Faces.</a:t>
            </a:r>
          </a:p>
          <a:p>
            <a:pPr marL="342900" indent="-342900">
              <a:buAutoNum type="arabicPeriod"/>
            </a:pPr>
            <a:r>
              <a:rPr lang="en-US" b="1"/>
              <a:t>Face Recognition Performance and Analysis on Adversarial Datasets.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6C46D-7F65-E928-930E-FA4FA905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38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E7D6-FEF7-DD66-DBA4-AB2ACFF9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Adversarial</a:t>
            </a:r>
            <a:br>
              <a:rPr lang="en-US"/>
            </a:br>
            <a:r>
              <a:rPr lang="en-US" err="1"/>
              <a:t>SynthASpoof</a:t>
            </a:r>
            <a:r>
              <a:rPr lang="en-US"/>
              <a:t> [1]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9E47A1-C192-1C1C-6EF0-3E255B561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8216"/>
              </p:ext>
            </p:extLst>
          </p:nvPr>
        </p:nvGraphicFramePr>
        <p:xfrm>
          <a:off x="68376" y="2574680"/>
          <a:ext cx="12039533" cy="26619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3312">
                  <a:extLst>
                    <a:ext uri="{9D8B030D-6E8A-4147-A177-3AD203B41FA5}">
                      <a16:colId xmlns:a16="http://schemas.microsoft.com/office/drawing/2014/main" val="1427756326"/>
                    </a:ext>
                  </a:extLst>
                </a:gridCol>
                <a:gridCol w="1673312">
                  <a:extLst>
                    <a:ext uri="{9D8B030D-6E8A-4147-A177-3AD203B41FA5}">
                      <a16:colId xmlns:a16="http://schemas.microsoft.com/office/drawing/2014/main" val="1606443989"/>
                    </a:ext>
                  </a:extLst>
                </a:gridCol>
                <a:gridCol w="2020133">
                  <a:extLst>
                    <a:ext uri="{9D8B030D-6E8A-4147-A177-3AD203B41FA5}">
                      <a16:colId xmlns:a16="http://schemas.microsoft.com/office/drawing/2014/main" val="3774256078"/>
                    </a:ext>
                  </a:extLst>
                </a:gridCol>
                <a:gridCol w="1963823">
                  <a:extLst>
                    <a:ext uri="{9D8B030D-6E8A-4147-A177-3AD203B41FA5}">
                      <a16:colId xmlns:a16="http://schemas.microsoft.com/office/drawing/2014/main" val="1548503937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1005330447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1560473733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367902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#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EdgeFace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AdaFace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ResNet-101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ElasticFace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VGG16</a:t>
                      </a:r>
                      <a:endParaRPr lang="en-US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-BR" sz="1800" b="1" i="0" u="none" strike="noStrike" baseline="0" noProof="0">
                          <a:solidFill>
                            <a:srgbClr val="000000"/>
                          </a:solidFill>
                          <a:latin typeface="Aptos"/>
                        </a:rPr>
                        <a:t>Webcam Replay </a:t>
                      </a:r>
                      <a:r>
                        <a:rPr lang="pt-BR" sz="1800" b="1" i="0" u="none" strike="noStrike" baseline="0" noProof="0" err="1">
                          <a:solidFill>
                            <a:srgbClr val="000000"/>
                          </a:solidFill>
                          <a:latin typeface="Aptos"/>
                        </a:rPr>
                        <a:t>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24949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99.46%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99.56%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99.19%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99.05%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83.10%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689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/>
                        <a:t>Samsung Replay </a:t>
                      </a:r>
                      <a:r>
                        <a:rPr lang="pt-BR" sz="1800" b="1" err="1"/>
                        <a:t>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24960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98.79%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97.82%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98.83%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95.06%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56.49%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4807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/>
                        <a:t>IPad Replay </a:t>
                      </a:r>
                      <a:r>
                        <a:rPr lang="pt-BR" sz="1800" b="1" err="1"/>
                        <a:t>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24964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99.86%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99.89%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99.73%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99.80%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86.21%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0375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1"/>
                        <a:t>Print </a:t>
                      </a:r>
                      <a:r>
                        <a:rPr lang="pt-BR" sz="1800" b="1" err="1"/>
                        <a:t>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/>
                        <a:t>3794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69.03%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46.94%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82.13%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30.60%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28.57%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275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CE3523-5AAB-E9E2-866D-A021175596E0}"/>
              </a:ext>
            </a:extLst>
          </p:cNvPr>
          <p:cNvSpPr txBox="1"/>
          <p:nvPr/>
        </p:nvSpPr>
        <p:spPr>
          <a:xfrm>
            <a:off x="2313492" y="2037386"/>
            <a:ext cx="8179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Embedding Similarity threshold between (original, adversarial) pairs = 0.85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AD8C5-136A-70E8-E449-0DDCAD68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CA96-4DCB-36A9-A786-A8D01C7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Recognition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FFE-D653-4225-9262-79C2D1351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/>
              <a:t>Motivations</a:t>
            </a:r>
          </a:p>
          <a:p>
            <a:pPr marL="0" indent="0" algn="ctr">
              <a:buNone/>
            </a:pPr>
            <a:r>
              <a:rPr lang="en-US" sz="4400" b="1"/>
              <a:t>and </a:t>
            </a:r>
          </a:p>
          <a:p>
            <a:pPr marL="0" indent="0" algn="ctr">
              <a:buNone/>
            </a:pPr>
            <a:r>
              <a:rPr lang="en-US" sz="4400" b="1"/>
              <a:t>Models, Datasets</a:t>
            </a:r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0702-323D-3083-8E84-E854225C8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b="1"/>
              <a:t>Motivations, Models, Datasets.</a:t>
            </a:r>
          </a:p>
          <a:p>
            <a:pPr marL="342900" indent="-342900">
              <a:buAutoNum type="arabicPeriod"/>
            </a:pPr>
            <a:r>
              <a:rPr lang="en-US"/>
              <a:t>Model Exploration over </a:t>
            </a:r>
            <a:br>
              <a:rPr lang="en-US"/>
            </a:br>
            <a:r>
              <a:rPr lang="en-US"/>
              <a:t>Datasets of Different Distributions.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Real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Synthetic Datasets.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 Morphed Faces.</a:t>
            </a:r>
          </a:p>
          <a:p>
            <a:pPr marL="342900" indent="-342900">
              <a:buAutoNum type="arabicPeriod"/>
            </a:pPr>
            <a:r>
              <a:rPr lang="en-US"/>
              <a:t>Face Recognition Performance and Analysis on Adversarial Datasets.</a:t>
            </a:r>
          </a:p>
          <a:p>
            <a:pPr marL="342900" indent="-342900">
              <a:buAutoNum type="arabicPeriod"/>
            </a:pP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AD047-26BD-ED0B-7E38-CE5E0B01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2A4C-6816-AED7-5156-A41FD010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0A82F-016C-D13C-5A1D-D3FC83A4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75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Find and recognize face identities from images/videos by comparing against a face database.</a:t>
            </a:r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pPr marL="0" indent="0">
              <a:buNone/>
            </a:pPr>
            <a:endParaRPr lang="en-US" sz="2000" b="1"/>
          </a:p>
          <a:p>
            <a:endParaRPr lang="en-US" sz="16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4CA3B9-9658-BB3C-DA81-6290AA1570D8}"/>
              </a:ext>
            </a:extLst>
          </p:cNvPr>
          <p:cNvSpPr/>
          <p:nvPr/>
        </p:nvSpPr>
        <p:spPr>
          <a:xfrm>
            <a:off x="2951358" y="2857095"/>
            <a:ext cx="2190996" cy="7758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Face Feature Extractor</a:t>
            </a:r>
          </a:p>
        </p:txBody>
      </p:sp>
      <p:pic>
        <p:nvPicPr>
          <p:cNvPr id="9" name="Picture 8" descr="A person with red hair&#10;&#10;Description automatically generated">
            <a:extLst>
              <a:ext uri="{FF2B5EF4-FFF2-40B4-BE49-F238E27FC236}">
                <a16:creationId xmlns:a16="http://schemas.microsoft.com/office/drawing/2014/main" id="{EF5D7BCE-A5E1-A110-7A19-2F8029D1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79" y="2592017"/>
            <a:ext cx="1294412" cy="13142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2D03E4-CB48-D86A-9C16-954309A14B6D}"/>
              </a:ext>
            </a:extLst>
          </p:cNvPr>
          <p:cNvSpPr/>
          <p:nvPr/>
        </p:nvSpPr>
        <p:spPr>
          <a:xfrm>
            <a:off x="5522175" y="2980645"/>
            <a:ext cx="1478478" cy="5284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Face Embedding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A729D6C-E8F9-59F9-0281-8866C19A6925}"/>
              </a:ext>
            </a:extLst>
          </p:cNvPr>
          <p:cNvSpPr/>
          <p:nvPr/>
        </p:nvSpPr>
        <p:spPr>
          <a:xfrm>
            <a:off x="8846230" y="2431309"/>
            <a:ext cx="2156281" cy="1631788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Database of</a:t>
            </a:r>
            <a:r>
              <a:rPr lang="en-US" b="1"/>
              <a:t> extracted face embeddings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CFBB55-EAFB-C5E7-6776-F7B0DB1E535B}"/>
              </a:ext>
            </a:extLst>
          </p:cNvPr>
          <p:cNvCxnSpPr/>
          <p:nvPr/>
        </p:nvCxnSpPr>
        <p:spPr>
          <a:xfrm>
            <a:off x="7012735" y="3242190"/>
            <a:ext cx="1834738" cy="395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8B183F-2892-4D5F-DB80-44ADD2E4F53E}"/>
              </a:ext>
            </a:extLst>
          </p:cNvPr>
          <p:cNvCxnSpPr/>
          <p:nvPr/>
        </p:nvCxnSpPr>
        <p:spPr>
          <a:xfrm flipV="1">
            <a:off x="2415377" y="3250478"/>
            <a:ext cx="528452" cy="5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9135D-D022-5938-C419-8AE7EA1F90D9}"/>
              </a:ext>
            </a:extLst>
          </p:cNvPr>
          <p:cNvCxnSpPr>
            <a:cxnSpLocks/>
          </p:cNvCxnSpPr>
          <p:nvPr/>
        </p:nvCxnSpPr>
        <p:spPr>
          <a:xfrm flipV="1">
            <a:off x="5146701" y="3250477"/>
            <a:ext cx="380011" cy="5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8AC8E2-98AC-52AD-BCF9-43A6278ECBE6}"/>
              </a:ext>
            </a:extLst>
          </p:cNvPr>
          <p:cNvSpPr txBox="1"/>
          <p:nvPr/>
        </p:nvSpPr>
        <p:spPr>
          <a:xfrm>
            <a:off x="7061102" y="2326151"/>
            <a:ext cx="17337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Compare and match with closest face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FB97AF-FF30-96F5-279E-6E6065ECD440}"/>
              </a:ext>
            </a:extLst>
          </p:cNvPr>
          <p:cNvSpPr txBox="1">
            <a:spLocks/>
          </p:cNvSpPr>
          <p:nvPr/>
        </p:nvSpPr>
        <p:spPr>
          <a:xfrm>
            <a:off x="838200" y="4563623"/>
            <a:ext cx="10515600" cy="105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Part of </a:t>
            </a:r>
            <a:r>
              <a:rPr lang="en-US" sz="2000" u="sng"/>
              <a:t>Biometric-based recognition systems</a:t>
            </a:r>
            <a:r>
              <a:rPr lang="en-US" sz="2000"/>
              <a:t>.</a:t>
            </a:r>
          </a:p>
          <a:p>
            <a:pPr lvl="1"/>
            <a:r>
              <a:rPr lang="en-US" sz="1600"/>
              <a:t>Secure and adaptable to human preference.</a:t>
            </a:r>
          </a:p>
          <a:p>
            <a:pPr lvl="1"/>
            <a:r>
              <a:rPr lang="en-US" sz="1600"/>
              <a:t>Device unlocking, Digital payments, etc.</a:t>
            </a:r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endParaRPr lang="en-US" sz="2000" b="1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/>
          </a:p>
          <a:p>
            <a:endParaRPr lang="en-US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71E59-9694-2C58-05BA-9D243FC8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3D05-1E6C-86F8-6880-18592862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F6FFC-F869-D95A-1555-2FE82A00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state-of-the-art (SOTA) face recognition systems integrate deep neural networks (NN).</a:t>
            </a:r>
          </a:p>
          <a:p>
            <a:pPr lvl="1"/>
            <a:r>
              <a:rPr lang="en-US"/>
              <a:t>Require large and diverse training datasets.</a:t>
            </a:r>
          </a:p>
          <a:p>
            <a:pPr lvl="1"/>
            <a:r>
              <a:rPr lang="en-US"/>
              <a:t>Some models too large for lightweight applications.</a:t>
            </a:r>
          </a:p>
          <a:p>
            <a:pPr lvl="1"/>
            <a:r>
              <a:rPr lang="en-US"/>
              <a:t>Most NN-based solutions require high computational power, like GPUs.</a:t>
            </a:r>
          </a:p>
          <a:p>
            <a:endParaRPr lang="en-US"/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EFD32196-E27E-BA46-3220-EA4F8D7A5A91}"/>
              </a:ext>
            </a:extLst>
          </p:cNvPr>
          <p:cNvSpPr/>
          <p:nvPr/>
        </p:nvSpPr>
        <p:spPr>
          <a:xfrm>
            <a:off x="2914782" y="4970961"/>
            <a:ext cx="2190996" cy="7758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Face Feature Extractor</a:t>
            </a:r>
          </a:p>
        </p:txBody>
      </p:sp>
      <p:pic>
        <p:nvPicPr>
          <p:cNvPr id="5" name="Picture 4" descr="A person with red hair&#10;&#10;Description automatically generated">
            <a:extLst>
              <a:ext uri="{FF2B5EF4-FFF2-40B4-BE49-F238E27FC236}">
                <a16:creationId xmlns:a16="http://schemas.microsoft.com/office/drawing/2014/main" id="{E5208A03-F0E1-1426-D450-26E3D031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03" y="4705883"/>
            <a:ext cx="1294412" cy="13142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A03FDB-48A0-FD70-3CC7-45D260EB9C25}"/>
              </a:ext>
            </a:extLst>
          </p:cNvPr>
          <p:cNvSpPr/>
          <p:nvPr/>
        </p:nvSpPr>
        <p:spPr>
          <a:xfrm>
            <a:off x="5485599" y="5094511"/>
            <a:ext cx="1478478" cy="5284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Face Embedding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8835AC5-3AE2-9F31-F564-C61A8053390F}"/>
              </a:ext>
            </a:extLst>
          </p:cNvPr>
          <p:cNvSpPr/>
          <p:nvPr/>
        </p:nvSpPr>
        <p:spPr>
          <a:xfrm>
            <a:off x="8809654" y="4545175"/>
            <a:ext cx="2156281" cy="1631788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Database of</a:t>
            </a:r>
            <a:r>
              <a:rPr lang="en-US" b="1"/>
              <a:t> extracted face embeddings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F5B549-4F88-4523-5A43-2E8DEC301C59}"/>
              </a:ext>
            </a:extLst>
          </p:cNvPr>
          <p:cNvCxnSpPr/>
          <p:nvPr/>
        </p:nvCxnSpPr>
        <p:spPr>
          <a:xfrm>
            <a:off x="6976159" y="5356056"/>
            <a:ext cx="1834738" cy="395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AE26A7-8861-A182-D5CC-D4D6C1D06547}"/>
              </a:ext>
            </a:extLst>
          </p:cNvPr>
          <p:cNvCxnSpPr/>
          <p:nvPr/>
        </p:nvCxnSpPr>
        <p:spPr>
          <a:xfrm flipV="1">
            <a:off x="2378801" y="5364344"/>
            <a:ext cx="528452" cy="5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379791-12DB-33A9-DC7E-9852E7C3506C}"/>
              </a:ext>
            </a:extLst>
          </p:cNvPr>
          <p:cNvCxnSpPr>
            <a:cxnSpLocks/>
          </p:cNvCxnSpPr>
          <p:nvPr/>
        </p:nvCxnSpPr>
        <p:spPr>
          <a:xfrm flipV="1">
            <a:off x="5110125" y="5364343"/>
            <a:ext cx="380011" cy="5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577A9E-AC9A-84A8-5F10-69849AE7DD21}"/>
              </a:ext>
            </a:extLst>
          </p:cNvPr>
          <p:cNvSpPr txBox="1"/>
          <p:nvPr/>
        </p:nvSpPr>
        <p:spPr>
          <a:xfrm>
            <a:off x="6976159" y="4794006"/>
            <a:ext cx="17337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Compare and match with closest 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55082-AEB0-945F-F086-1F4917CCEEDC}"/>
              </a:ext>
            </a:extLst>
          </p:cNvPr>
          <p:cNvSpPr txBox="1"/>
          <p:nvPr/>
        </p:nvSpPr>
        <p:spPr>
          <a:xfrm>
            <a:off x="2451475" y="4127939"/>
            <a:ext cx="300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Are these feasible for daily biometric applications?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8A523D-F83C-50B3-2D92-1EE2B1B92A29}"/>
              </a:ext>
            </a:extLst>
          </p:cNvPr>
          <p:cNvSpPr/>
          <p:nvPr/>
        </p:nvSpPr>
        <p:spPr>
          <a:xfrm>
            <a:off x="2470211" y="4127940"/>
            <a:ext cx="2915692" cy="1880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6394FB-AB93-4390-F8CF-AE267E2C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3D05-1E6C-86F8-6880-18592862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Face Recognition</a:t>
            </a:r>
            <a:br>
              <a:rPr lang="en-US"/>
            </a:br>
            <a:r>
              <a:rPr lang="en-US" b="1"/>
              <a:t>Model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F6FFC-F869-D95A-1555-2FE82A001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“Require large and diverse training datasets.”</a:t>
            </a:r>
          </a:p>
          <a:p>
            <a:pPr lvl="1"/>
            <a:r>
              <a:rPr lang="en-US"/>
              <a:t>Are</a:t>
            </a:r>
            <a:r>
              <a:rPr lang="en-US" b="1"/>
              <a:t> pre-trained object recognition models </a:t>
            </a:r>
            <a:r>
              <a:rPr lang="en-US"/>
              <a:t>capable of</a:t>
            </a:r>
            <a:r>
              <a:rPr lang="en-US" b="1"/>
              <a:t> performing face recognition </a:t>
            </a:r>
            <a:r>
              <a:rPr lang="en-US"/>
              <a:t>similarly to SOTA methods?</a:t>
            </a:r>
          </a:p>
          <a:p>
            <a:r>
              <a:rPr lang="en-US"/>
              <a:t>“Some models too large for lightweight applications.”</a:t>
            </a:r>
          </a:p>
          <a:p>
            <a:pPr lvl="1"/>
            <a:r>
              <a:rPr lang="en-US" b="1"/>
              <a:t>How do lightweight face recognition models perform</a:t>
            </a:r>
            <a:r>
              <a:rPr lang="en-US"/>
              <a:t>, when compared to deeper/larger models?</a:t>
            </a:r>
          </a:p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3860FD1-DF73-A5CE-CFE2-21DDB487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C7C5-26AC-A5C5-03BA-E09F4B5E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SOTA Face Recognition Solutions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C42924-0E8F-74B0-33A4-F691E9631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91836"/>
              </p:ext>
            </p:extLst>
          </p:nvPr>
        </p:nvGraphicFramePr>
        <p:xfrm>
          <a:off x="37974" y="2494491"/>
          <a:ext cx="12120498" cy="1899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0506">
                  <a:extLst>
                    <a:ext uri="{9D8B030D-6E8A-4147-A177-3AD203B41FA5}">
                      <a16:colId xmlns:a16="http://schemas.microsoft.com/office/drawing/2014/main" val="1427756326"/>
                    </a:ext>
                  </a:extLst>
                </a:gridCol>
                <a:gridCol w="2404753">
                  <a:extLst>
                    <a:ext uri="{9D8B030D-6E8A-4147-A177-3AD203B41FA5}">
                      <a16:colId xmlns:a16="http://schemas.microsoft.com/office/drawing/2014/main" val="3774256078"/>
                    </a:ext>
                  </a:extLst>
                </a:gridCol>
                <a:gridCol w="2523505">
                  <a:extLst>
                    <a:ext uri="{9D8B030D-6E8A-4147-A177-3AD203B41FA5}">
                      <a16:colId xmlns:a16="http://schemas.microsoft.com/office/drawing/2014/main" val="1548503937"/>
                    </a:ext>
                  </a:extLst>
                </a:gridCol>
                <a:gridCol w="1677389">
                  <a:extLst>
                    <a:ext uri="{9D8B030D-6E8A-4147-A177-3AD203B41FA5}">
                      <a16:colId xmlns:a16="http://schemas.microsoft.com/office/drawing/2014/main" val="1005330447"/>
                    </a:ext>
                  </a:extLst>
                </a:gridCol>
                <a:gridCol w="2478974">
                  <a:extLst>
                    <a:ext uri="{9D8B030D-6E8A-4147-A177-3AD203B41FA5}">
                      <a16:colId xmlns:a16="http://schemas.microsoft.com/office/drawing/2014/main" val="1560473733"/>
                    </a:ext>
                  </a:extLst>
                </a:gridCol>
                <a:gridCol w="1655371">
                  <a:extLst>
                    <a:ext uri="{9D8B030D-6E8A-4147-A177-3AD203B41FA5}">
                      <a16:colId xmlns:a16="http://schemas.microsoft.com/office/drawing/2014/main" val="3679022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EdgeFace </a:t>
                      </a:r>
                      <a:r>
                        <a:rPr lang="en-US" sz="1600" b="1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AdaFace </a:t>
                      </a:r>
                      <a:r>
                        <a:rPr lang="en-US" sz="1600" b="1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ResNet-101 </a:t>
                      </a:r>
                      <a:r>
                        <a:rPr lang="en-US" sz="1600" b="1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ElasticFace </a:t>
                      </a:r>
                      <a:r>
                        <a:rPr lang="en-US" sz="1600" b="1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VGG16 </a:t>
                      </a:r>
                      <a:r>
                        <a:rPr lang="en-US" sz="1600" b="1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8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EdgeFace-S (gamma=5)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ResNet-101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ResNet-100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4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Number of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3.65M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~44.55M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44.55M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65.2M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138M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4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Pretraining 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WebFace 12M and 4M 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( Webface260M Subsets)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MS1MV2 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(Version of MS-Celeb-1M)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ImageNet1K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MS1MV2 </a:t>
                      </a:r>
                      <a:endParaRPr lang="en-US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(Version of MS-Celeb-1M)</a:t>
                      </a:r>
                      <a:endParaRPr lang="en-US" i="0" u="none" strike="noStrike" noProof="0"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ImageNet1K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99108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6F6C078-B5A0-8942-3EF7-E8D5F8E27549}"/>
              </a:ext>
            </a:extLst>
          </p:cNvPr>
          <p:cNvSpPr/>
          <p:nvPr/>
        </p:nvSpPr>
        <p:spPr>
          <a:xfrm>
            <a:off x="3304526" y="2140206"/>
            <a:ext cx="7786925" cy="35598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1FA71-638D-B1BA-46F3-DD64388F4A64}"/>
              </a:ext>
            </a:extLst>
          </p:cNvPr>
          <p:cNvSpPr txBox="1"/>
          <p:nvPr/>
        </p:nvSpPr>
        <p:spPr>
          <a:xfrm>
            <a:off x="5104611" y="1764463"/>
            <a:ext cx="41880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Increasing number of parameters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520755-8821-2F56-57EC-6C60D2269F4B}"/>
              </a:ext>
            </a:extLst>
          </p:cNvPr>
          <p:cNvCxnSpPr/>
          <p:nvPr/>
        </p:nvCxnSpPr>
        <p:spPr>
          <a:xfrm flipV="1">
            <a:off x="3837711" y="4598719"/>
            <a:ext cx="6673929" cy="5937"/>
          </a:xfrm>
          <a:prstGeom prst="straightConnector1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5B3082-B1B8-8C58-6991-2E891C3BAD26}"/>
              </a:ext>
            </a:extLst>
          </p:cNvPr>
          <p:cNvSpPr txBox="1"/>
          <p:nvPr/>
        </p:nvSpPr>
        <p:spPr>
          <a:xfrm>
            <a:off x="5104611" y="4693710"/>
            <a:ext cx="41880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Similar base architecture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4C86F-A8AC-9F52-76DF-31098B1478A9}"/>
              </a:ext>
            </a:extLst>
          </p:cNvPr>
          <p:cNvSpPr txBox="1"/>
          <p:nvPr/>
        </p:nvSpPr>
        <p:spPr>
          <a:xfrm>
            <a:off x="0" y="5380672"/>
            <a:ext cx="107259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[1] A. George, C. </a:t>
            </a:r>
            <a:r>
              <a:rPr lang="en-US" sz="1000" err="1"/>
              <a:t>Ecabert</a:t>
            </a:r>
            <a:r>
              <a:rPr lang="en-US" sz="1000"/>
              <a:t>, H. O. </a:t>
            </a:r>
            <a:r>
              <a:rPr lang="en-US" sz="1000" err="1"/>
              <a:t>Shahreza</a:t>
            </a:r>
            <a:r>
              <a:rPr lang="en-US" sz="1000"/>
              <a:t>, K. Kotwal, and S. Marcel. </a:t>
            </a:r>
            <a:r>
              <a:rPr lang="en-US" sz="1000" err="1"/>
              <a:t>Edgeface</a:t>
            </a:r>
            <a:r>
              <a:rPr lang="en-US" sz="1000"/>
              <a:t>: Efficient face recognition model for edge devices. arXiv preprint arXiv:2307.01838, 2023. </a:t>
            </a:r>
            <a:r>
              <a:rPr lang="en-US" sz="1000">
                <a:ea typeface="+mn-lt"/>
                <a:cs typeface="+mn-lt"/>
                <a:hlinkClick r:id="rId2"/>
              </a:rPr>
              <a:t>https://github.com/otroshi/edgeface</a:t>
            </a:r>
            <a:r>
              <a:rPr lang="en-US" sz="1000">
                <a:ea typeface="+mn-lt"/>
                <a:cs typeface="+mn-lt"/>
              </a:rPr>
              <a:t> </a:t>
            </a:r>
          </a:p>
          <a:p>
            <a:r>
              <a:rPr lang="en-US" sz="1000"/>
              <a:t>[2] M. Kim, A. K. Jain, and X. Liu. </a:t>
            </a:r>
            <a:r>
              <a:rPr lang="en-US" sz="1000" err="1"/>
              <a:t>Adaface</a:t>
            </a:r>
            <a:r>
              <a:rPr lang="en-US" sz="1000"/>
              <a:t>: Quality adaptive margin for face recognition. In Proceedings of the IEEE/CVF conference on computer vision and pattern recognition, pages 18750–18759, 2022. </a:t>
            </a:r>
            <a:r>
              <a:rPr lang="en-US" sz="1000">
                <a:ea typeface="+mn-lt"/>
                <a:cs typeface="+mn-lt"/>
                <a:hlinkClick r:id="rId3"/>
              </a:rPr>
              <a:t>https://github.com/mk-minchul/AdaFace</a:t>
            </a:r>
            <a:r>
              <a:rPr lang="en-US" sz="1000">
                <a:ea typeface="+mn-lt"/>
                <a:cs typeface="+mn-lt"/>
              </a:rPr>
              <a:t> </a:t>
            </a:r>
          </a:p>
          <a:p>
            <a:r>
              <a:rPr lang="en-US" sz="1000">
                <a:ea typeface="+mn-lt"/>
                <a:cs typeface="+mn-lt"/>
              </a:rPr>
              <a:t>[3] He, K., Zhang, X., Ren, S. and Sun, J., 2016. Deep residual learning for image recognition. In Proceedings of the IEEE conference on computer vision and pattern recognition (pp. 770-778). </a:t>
            </a:r>
            <a:r>
              <a:rPr lang="en-US" sz="1000">
                <a:ea typeface="+mn-lt"/>
                <a:cs typeface="+mn-lt"/>
                <a:hlinkClick r:id="rId4"/>
              </a:rPr>
              <a:t>https://pytorch.org/vision/main/models/resnet.html</a:t>
            </a:r>
            <a:r>
              <a:rPr lang="en-US" sz="1000">
                <a:ea typeface="+mn-lt"/>
                <a:cs typeface="+mn-lt"/>
              </a:rPr>
              <a:t> </a:t>
            </a:r>
          </a:p>
          <a:p>
            <a:r>
              <a:rPr lang="en-US" sz="1000">
                <a:ea typeface="+mn-lt"/>
                <a:cs typeface="+mn-lt"/>
              </a:rPr>
              <a:t>[4] F. Boutros, N. Damer, F. </a:t>
            </a:r>
            <a:r>
              <a:rPr lang="en-US" sz="1000" err="1">
                <a:ea typeface="+mn-lt"/>
                <a:cs typeface="+mn-lt"/>
              </a:rPr>
              <a:t>Kirchbuchner</a:t>
            </a:r>
            <a:r>
              <a:rPr lang="en-US" sz="1000">
                <a:ea typeface="+mn-lt"/>
                <a:cs typeface="+mn-lt"/>
              </a:rPr>
              <a:t>, and A. Kuijper. </a:t>
            </a:r>
            <a:r>
              <a:rPr lang="en-US" sz="1000" err="1">
                <a:ea typeface="+mn-lt"/>
                <a:cs typeface="+mn-lt"/>
              </a:rPr>
              <a:t>Elasticface</a:t>
            </a:r>
            <a:r>
              <a:rPr lang="en-US" sz="1000">
                <a:ea typeface="+mn-lt"/>
                <a:cs typeface="+mn-lt"/>
              </a:rPr>
              <a:t>: Elastic margin loss for deep face recognition. In Proceedings of the IEEE/CVF conference on computer vision and pattern recognition, pages 1578–1587, 2022. </a:t>
            </a:r>
            <a:r>
              <a:rPr lang="en-US" sz="1000">
                <a:ea typeface="+mn-lt"/>
                <a:cs typeface="+mn-lt"/>
                <a:hlinkClick r:id="rId5"/>
              </a:rPr>
              <a:t>https://github.com/fdbtrs/ElasticFace</a:t>
            </a:r>
            <a:r>
              <a:rPr lang="en-US" sz="1000">
                <a:ea typeface="+mn-lt"/>
                <a:cs typeface="+mn-lt"/>
              </a:rPr>
              <a:t> </a:t>
            </a:r>
          </a:p>
          <a:p>
            <a:r>
              <a:rPr lang="en-US" sz="1000"/>
              <a:t>[5] Simonyan, K. and Zisserman, A., 2014. Very deep convolutional networks for large-scale image recognition. </a:t>
            </a:r>
            <a:r>
              <a:rPr lang="en-US" sz="1000" err="1"/>
              <a:t>arXiv</a:t>
            </a:r>
            <a:r>
              <a:rPr lang="en-US" sz="1000"/>
              <a:t> preprint arXiv:1409.1556. </a:t>
            </a:r>
            <a:r>
              <a:rPr lang="en-US" sz="1000">
                <a:ea typeface="+mn-lt"/>
                <a:cs typeface="+mn-lt"/>
                <a:hlinkClick r:id="rId6"/>
              </a:rPr>
              <a:t>https://pytorch.org/vision/main/models/vgg.html</a:t>
            </a:r>
            <a:r>
              <a:rPr lang="en-US" sz="1000">
                <a:ea typeface="+mn-lt"/>
                <a:cs typeface="+mn-lt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C59AF9-E29D-5BAE-87AD-647D4DEA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7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4754-B9BC-B3F0-5A19-9D150D7E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SOTA Face Recognition Solutions</a:t>
            </a:r>
            <a:br>
              <a:rPr lang="en-US"/>
            </a:br>
            <a:r>
              <a:rPr lang="en-US" b="1"/>
              <a:t>EdgeFace</a:t>
            </a:r>
            <a:r>
              <a:rPr lang="en-US"/>
              <a:t> </a:t>
            </a:r>
            <a:r>
              <a:rPr lang="en-US" baseline="30000"/>
              <a:t>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1D6F-5FD9-6832-0FAF-5BDC3FC19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</a:t>
            </a:r>
            <a:r>
              <a:rPr lang="en-US" u="sng"/>
              <a:t>SOTA in lightweight face recognition models</a:t>
            </a:r>
            <a:r>
              <a:rPr lang="en-US"/>
              <a:t>.</a:t>
            </a:r>
          </a:p>
          <a:p>
            <a:pPr lvl="1"/>
            <a:r>
              <a:rPr lang="en-US"/>
              <a:t>Replace all linear layers of EdgeNeXt architecture </a:t>
            </a:r>
            <a:r>
              <a:rPr lang="en-US" baseline="30000"/>
              <a:t>[2]</a:t>
            </a:r>
            <a:r>
              <a:rPr lang="en-US"/>
              <a:t> with LoRaLin layers.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A824-5566-B029-27EA-B20082916931}"/>
              </a:ext>
            </a:extLst>
          </p:cNvPr>
          <p:cNvSpPr txBox="1"/>
          <p:nvPr/>
        </p:nvSpPr>
        <p:spPr>
          <a:xfrm>
            <a:off x="0" y="5996226"/>
            <a:ext cx="107899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A. George, C.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Ecabert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 O.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Shahreza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 Kotwal, and S. Marcel.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Edgeface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Efficient face recognition model for edge devices. arXiv preprint arXiv:2307.01838, 2023. 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2"/>
              </a:rPr>
              <a:t>https://github.com/otroshi/edgeface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Maaz, M., Shaker, A.,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Cholakkal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H., Khan, S., Zamir, S.W.,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Anwer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R.M. and Shahbaz Khan, F., 2022, October.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Edgenext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efficiently amalgamated </a:t>
            </a:r>
            <a:r>
              <a:rPr lang="en-US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cnn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-transformer architecture for mobile vision applications. In </a:t>
            </a:r>
            <a:r>
              <a:rPr lang="en-US" sz="10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conference on computer vision</a:t>
            </a:r>
            <a:r>
              <a:rPr lang="en-US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3-20). Cham: Springer Nature Switzerland.</a:t>
            </a:r>
          </a:p>
          <a:p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</a:rPr>
              <a:t>[3] Hu, E.J., Shen, Y., Wallis, P., Allen-Zhu, Z., Li, Y., Wang, S., Wang, L. and Chen, W., 2021. Lora: Low-rank adaptation of large language models. arXiv preprint arXiv:2106.09685.</a:t>
            </a:r>
            <a:endParaRPr lang="en-US" sz="1000"/>
          </a:p>
        </p:txBody>
      </p:sp>
      <p:pic>
        <p:nvPicPr>
          <p:cNvPr id="7" name="Picture 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9854E4BE-02FA-88BF-2EBC-389601E3C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2912438"/>
            <a:ext cx="6001512" cy="2742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05BA8E-F3B3-C887-EFEA-034A987201E3}"/>
              </a:ext>
            </a:extLst>
          </p:cNvPr>
          <p:cNvSpPr txBox="1"/>
          <p:nvPr/>
        </p:nvSpPr>
        <p:spPr>
          <a:xfrm>
            <a:off x="7050456" y="3605293"/>
            <a:ext cx="4623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LoRaLin (Low Rank Linear) layer</a:t>
            </a:r>
            <a:r>
              <a:rPr lang="en-US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Based on </a:t>
            </a:r>
            <a:r>
              <a:rPr lang="en-US" sz="1800"/>
              <a:t>Low-Rank Adaptation (LoRA) </a:t>
            </a:r>
            <a:r>
              <a:rPr lang="en-US" sz="1800" baseline="30000"/>
              <a:t>[3]</a:t>
            </a:r>
            <a:r>
              <a:rPr lang="en-US" sz="18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Reduce number of parameters in linear layers</a:t>
            </a:r>
            <a:r>
              <a:rPr lang="en-US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130987-5E42-377B-3C4A-1B9F4BF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FB4-C1BD-4CAA-B245-DCB18EF1C2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Face Recognition Progression: Synthetic Images to Vulnerabilities</vt:lpstr>
      <vt:lpstr>Drive Link</vt:lpstr>
      <vt:lpstr>Resources</vt:lpstr>
      <vt:lpstr>Face Recognition Progression</vt:lpstr>
      <vt:lpstr>Face Recognition</vt:lpstr>
      <vt:lpstr>Motivation 1</vt:lpstr>
      <vt:lpstr>Face Recognition Model exploration</vt:lpstr>
      <vt:lpstr>SOTA Face Recognition Solutions</vt:lpstr>
      <vt:lpstr>SOTA Face Recognition Solutions EdgeFace [1]</vt:lpstr>
      <vt:lpstr>SOTA Face Recognition Solutions AdaFace [1]</vt:lpstr>
      <vt:lpstr>SOTA Face Recognition Solutions ElasticFace [1]</vt:lpstr>
      <vt:lpstr>Features visualization</vt:lpstr>
      <vt:lpstr>Intermediate Feature as Face Embeddings for Recognition</vt:lpstr>
      <vt:lpstr>Experimental results</vt:lpstr>
      <vt:lpstr>Motivation 2</vt:lpstr>
      <vt:lpstr>Datasets</vt:lpstr>
      <vt:lpstr>Datasets</vt:lpstr>
      <vt:lpstr>BFW: Balanced Faces in the Wild</vt:lpstr>
      <vt:lpstr>DigiFace-1M</vt:lpstr>
      <vt:lpstr>SynFace</vt:lpstr>
      <vt:lpstr>SynthASpoof</vt:lpstr>
      <vt:lpstr>Face Recognition Progression</vt:lpstr>
      <vt:lpstr>Evaluation for Face Recognition</vt:lpstr>
      <vt:lpstr>Visualizing Embeddings Extracted from Models</vt:lpstr>
      <vt:lpstr>Visualizing Embeddings Extracted from Models</vt:lpstr>
      <vt:lpstr>Visualizing Biometric Feature Embeddings from Convolutional Layers</vt:lpstr>
      <vt:lpstr>Face Recognition Progression</vt:lpstr>
      <vt:lpstr>Balanced Face Distribution Dataset: BFW</vt:lpstr>
      <vt:lpstr>Balanced Face Distribution Dataset: BFW</vt:lpstr>
      <vt:lpstr>Balanced Face Distribution Dataset: BFW</vt:lpstr>
      <vt:lpstr>Balanced Face Distribution Dataset: BFW</vt:lpstr>
      <vt:lpstr>Comparisons, based on</vt:lpstr>
      <vt:lpstr>Face Recognition Progression</vt:lpstr>
      <vt:lpstr>Comparing Performance: Real vs Synthetic Data Distributions</vt:lpstr>
      <vt:lpstr>Comparing Performance: Real vs Synthetic Data Distributions</vt:lpstr>
      <vt:lpstr>Face Recognition Progression</vt:lpstr>
      <vt:lpstr>Morphed Faces IMPUS [1] Morphed</vt:lpstr>
      <vt:lpstr>Face Recognition Progression</vt:lpstr>
      <vt:lpstr>Adversarial SynthASpoof [1]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Recognition Progression: Synthetic Images to Vulnerabilities</dc:title>
  <dc:creator>Chaitanya Roygaga</dc:creator>
  <cp:revision>21</cp:revision>
  <dcterms:created xsi:type="dcterms:W3CDTF">2024-09-02T14:11:49Z</dcterms:created>
  <dcterms:modified xsi:type="dcterms:W3CDTF">2024-09-16T13:16:54Z</dcterms:modified>
</cp:coreProperties>
</file>